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62"/>
  </p:notesMasterIdLst>
  <p:sldIdLst>
    <p:sldId id="263" r:id="rId6"/>
    <p:sldId id="265" r:id="rId7"/>
    <p:sldId id="266" r:id="rId8"/>
    <p:sldId id="298" r:id="rId9"/>
    <p:sldId id="297" r:id="rId10"/>
    <p:sldId id="299" r:id="rId11"/>
    <p:sldId id="300" r:id="rId12"/>
    <p:sldId id="301" r:id="rId13"/>
    <p:sldId id="302" r:id="rId14"/>
    <p:sldId id="303" r:id="rId15"/>
    <p:sldId id="355" r:id="rId16"/>
    <p:sldId id="308" r:id="rId17"/>
    <p:sldId id="310" r:id="rId18"/>
    <p:sldId id="309" r:id="rId19"/>
    <p:sldId id="311" r:id="rId20"/>
    <p:sldId id="312" r:id="rId21"/>
    <p:sldId id="313" r:id="rId22"/>
    <p:sldId id="314" r:id="rId23"/>
    <p:sldId id="316" r:id="rId24"/>
    <p:sldId id="317" r:id="rId25"/>
    <p:sldId id="318" r:id="rId26"/>
    <p:sldId id="319" r:id="rId27"/>
    <p:sldId id="320" r:id="rId28"/>
    <p:sldId id="357" r:id="rId29"/>
    <p:sldId id="356" r:id="rId30"/>
    <p:sldId id="358" r:id="rId31"/>
    <p:sldId id="321" r:id="rId32"/>
    <p:sldId id="322" r:id="rId33"/>
    <p:sldId id="323" r:id="rId34"/>
    <p:sldId id="336" r:id="rId35"/>
    <p:sldId id="337" r:id="rId36"/>
    <p:sldId id="338" r:id="rId37"/>
    <p:sldId id="340" r:id="rId38"/>
    <p:sldId id="341" r:id="rId39"/>
    <p:sldId id="342" r:id="rId40"/>
    <p:sldId id="343" r:id="rId41"/>
    <p:sldId id="324" r:id="rId42"/>
    <p:sldId id="325" r:id="rId43"/>
    <p:sldId id="326" r:id="rId44"/>
    <p:sldId id="359" r:id="rId45"/>
    <p:sldId id="327" r:id="rId46"/>
    <p:sldId id="328" r:id="rId47"/>
    <p:sldId id="329" r:id="rId48"/>
    <p:sldId id="330" r:id="rId49"/>
    <p:sldId id="331" r:id="rId50"/>
    <p:sldId id="344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34" r:id="rId60"/>
    <p:sldId id="33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4" autoAdjust="0"/>
    <p:restoredTop sz="94660"/>
  </p:normalViewPr>
  <p:slideViewPr>
    <p:cSldViewPr snapToGrid="0">
      <p:cViewPr varScale="1">
        <p:scale>
          <a:sx n="70" d="100"/>
          <a:sy n="70" d="100"/>
        </p:scale>
        <p:origin x="38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DD53B-FE8B-4146-97F3-5044398C5D56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642F-5FB2-46E8-BE85-2E977AA7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6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6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5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4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6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6F30A-2172-453D-B6EA-746130D91C7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45958" y="738530"/>
            <a:ext cx="11554326" cy="577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Deep Learning Training     </a:t>
            </a:r>
          </a:p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(Classification)</a:t>
            </a:r>
            <a:endParaRPr lang="en-US" sz="6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60016" y="6086991"/>
            <a:ext cx="2477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하성욱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swha</a:t>
            </a:r>
            <a:r>
              <a:rPr lang="en-US" dirty="0"/>
              <a:t>@saradakorea.com</a:t>
            </a:r>
          </a:p>
        </p:txBody>
      </p:sp>
    </p:spTree>
    <p:extLst>
      <p:ext uri="{BB962C8B-B14F-4D97-AF65-F5344CB8AC3E}">
        <p14:creationId xmlns:p14="http://schemas.microsoft.com/office/powerpoint/2010/main" val="426370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97231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make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en-US" altLang="ko-KR" dirty="0" smtClean="0"/>
              <a:t>$   make </a:t>
            </a:r>
            <a:r>
              <a:rPr lang="en-US" altLang="ko-KR" dirty="0"/>
              <a:t>install</a:t>
            </a:r>
            <a:endParaRPr lang="ko-KR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187961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en-US" altLang="ko-KR" dirty="0" smtClean="0"/>
              <a:t>$   make </a:t>
            </a:r>
            <a:r>
              <a:rPr lang="en-US" altLang="ko-KR" dirty="0" err="1"/>
              <a:t>runtest</a:t>
            </a:r>
            <a:endParaRPr lang="ko-KR" altLang="ko-KR" dirty="0"/>
          </a:p>
        </p:txBody>
      </p:sp>
      <p:pic>
        <p:nvPicPr>
          <p:cNvPr id="8" name="Image8">
            <a:extLst>
              <a:ext uri="{FF2B5EF4-FFF2-40B4-BE49-F238E27FC236}">
                <a16:creationId xmlns="" xmlns:a16="http://schemas.microsoft.com/office/drawing/2014/main" id="{EBBD61A3-D371-4A7B-A7A7-45041A64A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456906"/>
            <a:ext cx="5722263" cy="3558810"/>
          </a:xfrm>
          <a:prstGeom prst="rect">
            <a:avLst/>
          </a:prstGeom>
        </p:spPr>
      </p:pic>
      <p:pic>
        <p:nvPicPr>
          <p:cNvPr id="9" name="Image10">
            <a:extLst>
              <a:ext uri="{FF2B5EF4-FFF2-40B4-BE49-F238E27FC236}">
                <a16:creationId xmlns="" xmlns:a16="http://schemas.microsoft.com/office/drawing/2014/main" id="{426C476F-A914-425E-8727-2D0C44A354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87961" y="2456907"/>
            <a:ext cx="5722263" cy="35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8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491211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5. OpenCV 2 ➤ OpenCV 3 (intel </a:t>
            </a:r>
            <a:r>
              <a:rPr lang="en-US" altLang="ko-KR" dirty="0" err="1"/>
              <a:t>OpenVINO</a:t>
            </a:r>
            <a:r>
              <a:rPr lang="en-US" altLang="ko-KR" dirty="0"/>
              <a:t> 2019)  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9FD62336-BF76-8049-B005-6A2DB5AB5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11101"/>
              </p:ext>
            </p:extLst>
          </p:nvPr>
        </p:nvGraphicFramePr>
        <p:xfrm>
          <a:off x="5393543" y="419191"/>
          <a:ext cx="63518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918">
                  <a:extLst>
                    <a:ext uri="{9D8B030D-6E8A-4147-A177-3AD203B41FA5}">
                      <a16:colId xmlns="" xmlns:a16="http://schemas.microsoft.com/office/drawing/2014/main" val="3760340628"/>
                    </a:ext>
                  </a:extLst>
                </a:gridCol>
                <a:gridCol w="3175918">
                  <a:extLst>
                    <a:ext uri="{9D8B030D-6E8A-4147-A177-3AD203B41FA5}">
                      <a16:colId xmlns="" xmlns:a16="http://schemas.microsoft.com/office/drawing/2014/main" val="2628919821"/>
                    </a:ext>
                  </a:extLst>
                </a:gridCol>
              </a:tblGrid>
              <a:tr h="364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OpenCV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OpenCV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9939401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CV_LOAD_IMAGE_COLOR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cv::IMREAD_COLOR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857082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CV_CAP_PROP_FRAME_COUNT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cv::CAP_PROP_FRAME_COUNT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607460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CV_FILLED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cv::FILLED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2774916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CV_FOURCC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</a:t>
                      </a:r>
                      <a:r>
                        <a:rPr lang="en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VideoWriter</a:t>
                      </a: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fourcc</a:t>
                      </a: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09493405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CV_LOAD_IMAGE_GRAYSCALE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cv::IMREAD_GRAYSCALE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527217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865FB6AC-82F0-4F47-A17B-6C29083B8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22867"/>
              </p:ext>
            </p:extLst>
          </p:nvPr>
        </p:nvGraphicFramePr>
        <p:xfrm>
          <a:off x="838200" y="2852179"/>
          <a:ext cx="10515600" cy="3291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="" xmlns:a16="http://schemas.microsoft.com/office/drawing/2014/main" val="3287573389"/>
                    </a:ext>
                  </a:extLst>
                </a:gridCol>
                <a:gridCol w="5257800">
                  <a:extLst>
                    <a:ext uri="{9D8B030D-6E8A-4147-A177-3AD203B41FA5}">
                      <a16:colId xmlns="" xmlns:a16="http://schemas.microsoft.com/office/drawing/2014/main" val="6470649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OpenCV 2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의 상수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OpenCV 3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에서 변경된 상수 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46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CV_BGR2GRAY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cv::COLOR_BGR2GRAY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5650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CV_THRESH_BINARY_INV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cv::THRESH_BINARY_INV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8724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CV_THRESH_OTSU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cv::THRESH_OTSU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24345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CV_GRAY2BGR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cv::COLOR_GRAY2BGR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138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CV_BGR2YCrCb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cv::COLOR_BGR2YCrCb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0623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CV_YCrCb2BGR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cv::COLOR_YCrCb2BGR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5170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CV_IMWRITE_JPEG_QUALITY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cv::IMWRITE_JPEG_QUALITY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132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CV_LOAD_IMAGE_COLOR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cv::IMREAD_COLOR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4615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CV_BGR2HSV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cv::COLOR_BGR2HSV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852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CV_BGR2Lab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cv::COLOR_BGR2Lab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587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CV_HSV2BGR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dirty="0">
                          <a:effectLst/>
                          <a:latin typeface="Helvetica" pitchFamily="2" charset="0"/>
                        </a:rPr>
                        <a:t>cv::COLOR_HSV2BGR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16410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54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7958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샘플</a:t>
            </a:r>
            <a:r>
              <a:rPr lang="en-US" altLang="ko-KR" dirty="0"/>
              <a:t> </a:t>
            </a:r>
            <a:r>
              <a:rPr lang="ko-KR" altLang="en-US" dirty="0"/>
              <a:t>예제 테스트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CEA663-858D-4827-8959-2CF5D928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1642310"/>
            <a:ext cx="6143625" cy="48006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18980"/>
            <a:ext cx="11347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CIFAR-10 </a:t>
            </a:r>
            <a:r>
              <a:rPr lang="ko-KR" altLang="en-US" dirty="0"/>
              <a:t>데이터는 아래와 같이 </a:t>
            </a:r>
            <a:r>
              <a:rPr lang="en-US" altLang="ko-KR" dirty="0"/>
              <a:t>10</a:t>
            </a:r>
            <a:r>
              <a:rPr lang="ko-KR" altLang="en-US" dirty="0"/>
              <a:t>개의 라벨로 구성되며</a:t>
            </a:r>
            <a:r>
              <a:rPr lang="en-US" altLang="ko-KR" dirty="0"/>
              <a:t>, </a:t>
            </a:r>
            <a:r>
              <a:rPr lang="ko-KR" altLang="en-US" dirty="0" err="1"/>
              <a:t>각이미지는</a:t>
            </a:r>
            <a:r>
              <a:rPr lang="ko-KR" altLang="en-US" dirty="0"/>
              <a:t> </a:t>
            </a:r>
            <a:r>
              <a:rPr lang="en-US" altLang="ko-KR" dirty="0"/>
              <a:t>32x32 </a:t>
            </a:r>
            <a:r>
              <a:rPr lang="ko-KR" altLang="en-US" dirty="0"/>
              <a:t>칼라 이미지로 </a:t>
            </a:r>
            <a:r>
              <a:rPr lang="en-US" altLang="ko-KR" dirty="0"/>
              <a:t>50,000</a:t>
            </a:r>
            <a:r>
              <a:rPr lang="ko-KR" altLang="en-US" dirty="0"/>
              <a:t>개의 데이터셋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10,000</a:t>
            </a:r>
            <a:r>
              <a:rPr lang="ko-KR" altLang="en-US" dirty="0"/>
              <a:t>개의 테스트셋으로 총 </a:t>
            </a:r>
            <a:r>
              <a:rPr lang="en-US" altLang="ko-KR" dirty="0"/>
              <a:t>60,000</a:t>
            </a:r>
            <a:r>
              <a:rPr lang="ko-KR" altLang="en-US" dirty="0"/>
              <a:t>개로 구성된다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16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236475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베이스 준비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324946"/>
            <a:ext cx="5722263" cy="7925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 cd ~/</a:t>
            </a:r>
            <a:r>
              <a:rPr lang="en-US" altLang="ko-KR" dirty="0" err="1" smtClean="0"/>
              <a:t>caffe</a:t>
            </a:r>
            <a:endParaRPr lang="en-US" altLang="ko-KR" dirty="0"/>
          </a:p>
          <a:p>
            <a:r>
              <a:rPr lang="en-US" altLang="ko-KR" dirty="0" smtClean="0"/>
              <a:t>$   ./</a:t>
            </a:r>
            <a:r>
              <a:rPr lang="en-US" altLang="ko-KR" dirty="0"/>
              <a:t>data/cifar10/get_cifar10.sh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187961" y="1672388"/>
            <a:ext cx="5722263" cy="4450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./</a:t>
            </a:r>
            <a:r>
              <a:rPr lang="en-US" altLang="ko-KR" dirty="0"/>
              <a:t>examples/cifar10/create_cifar10.sh</a:t>
            </a:r>
            <a:endParaRPr lang="ko-KR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7252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CIFAR10</a:t>
            </a:r>
            <a:r>
              <a:rPr lang="ko-KR" altLang="en-US" dirty="0"/>
              <a:t> 샘플</a:t>
            </a:r>
            <a:r>
              <a:rPr lang="en-US" altLang="ko-KR" dirty="0"/>
              <a:t> </a:t>
            </a:r>
            <a:r>
              <a:rPr lang="ko-KR" altLang="en-US" dirty="0"/>
              <a:t>예제 테스트</a:t>
            </a:r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649C64D-07A4-4E0B-8D9A-1690B53A31AB}"/>
              </a:ext>
            </a:extLst>
          </p:cNvPr>
          <p:cNvSpPr/>
          <p:nvPr/>
        </p:nvSpPr>
        <p:spPr>
          <a:xfrm>
            <a:off x="197555" y="5922004"/>
            <a:ext cx="5722263" cy="792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data_batch_1~5.bin</a:t>
            </a:r>
          </a:p>
          <a:p>
            <a:r>
              <a:rPr lang="en-US" altLang="ko-KR" dirty="0" err="1"/>
              <a:t>test_batch.bin</a:t>
            </a:r>
            <a:endParaRPr lang="ko-KR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9C4290C-9E74-4261-A31C-97EEFAF680CA}"/>
              </a:ext>
            </a:extLst>
          </p:cNvPr>
          <p:cNvSpPr/>
          <p:nvPr/>
        </p:nvSpPr>
        <p:spPr>
          <a:xfrm>
            <a:off x="6187961" y="5922004"/>
            <a:ext cx="5722263" cy="792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cifar10_test_lmdb, cifar10_train_lmdb</a:t>
            </a:r>
            <a:br>
              <a:rPr lang="en-US" altLang="ko-KR" dirty="0"/>
            </a:br>
            <a:r>
              <a:rPr lang="en-US" altLang="ko-KR" dirty="0"/>
              <a:t>-&gt; data.mdb, lock.mdb</a:t>
            </a:r>
            <a:endParaRPr lang="ko-KR" altLang="ko-KR" dirty="0"/>
          </a:p>
        </p:txBody>
      </p:sp>
      <p:pic>
        <p:nvPicPr>
          <p:cNvPr id="18" name="Image117">
            <a:extLst>
              <a:ext uri="{FF2B5EF4-FFF2-40B4-BE49-F238E27FC236}">
                <a16:creationId xmlns="" xmlns:a16="http://schemas.microsoft.com/office/drawing/2014/main" id="{22C444F9-1864-43CD-8B54-96676CE563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240339"/>
            <a:ext cx="5722264" cy="3558808"/>
          </a:xfrm>
          <a:prstGeom prst="rect">
            <a:avLst/>
          </a:prstGeom>
        </p:spPr>
      </p:pic>
      <p:pic>
        <p:nvPicPr>
          <p:cNvPr id="19" name="Image118">
            <a:extLst>
              <a:ext uri="{FF2B5EF4-FFF2-40B4-BE49-F238E27FC236}">
                <a16:creationId xmlns="" xmlns:a16="http://schemas.microsoft.com/office/drawing/2014/main" id="{18364C8F-E5A1-49DE-AE63-BB6274735E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87961" y="2240340"/>
            <a:ext cx="5722263" cy="35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133562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학습하기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324946"/>
            <a:ext cx="5722263" cy="7925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cd ~/</a:t>
            </a:r>
            <a:r>
              <a:rPr lang="en-US" altLang="ko-KR" dirty="0" err="1" smtClean="0"/>
              <a:t>caffe</a:t>
            </a:r>
            <a:endParaRPr lang="en-US" altLang="ko-KR" dirty="0"/>
          </a:p>
          <a:p>
            <a:r>
              <a:rPr lang="en-US" altLang="ko-KR" dirty="0" smtClean="0"/>
              <a:t>$   ./</a:t>
            </a:r>
            <a:r>
              <a:rPr lang="en-US" altLang="ko-KR" dirty="0"/>
              <a:t>examples/cifar10/train_quick.sh</a:t>
            </a:r>
            <a:endParaRPr lang="ko-KR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5795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 샘플</a:t>
            </a:r>
            <a:r>
              <a:rPr lang="en-US" altLang="ko-KR" dirty="0"/>
              <a:t> </a:t>
            </a:r>
            <a:r>
              <a:rPr lang="ko-KR" altLang="en-US" dirty="0"/>
              <a:t>예제 테스트</a:t>
            </a:r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649C64D-07A4-4E0B-8D9A-1690B53A31AB}"/>
              </a:ext>
            </a:extLst>
          </p:cNvPr>
          <p:cNvSpPr/>
          <p:nvPr/>
        </p:nvSpPr>
        <p:spPr>
          <a:xfrm>
            <a:off x="181513" y="5922002"/>
            <a:ext cx="5722263" cy="792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cifar10_quick_iter_4000.caffemodel</a:t>
            </a:r>
          </a:p>
          <a:p>
            <a:r>
              <a:rPr lang="en-US" altLang="ko-KR" dirty="0"/>
              <a:t>cifar10_quick_iter_5000.caffemodel</a:t>
            </a:r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FA5322C-4E60-4E60-963F-08E00A044D2D}"/>
              </a:ext>
            </a:extLst>
          </p:cNvPr>
          <p:cNvSpPr/>
          <p:nvPr/>
        </p:nvSpPr>
        <p:spPr>
          <a:xfrm>
            <a:off x="6272184" y="1852862"/>
            <a:ext cx="5641772" cy="40691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net: "examples/cifar10/cifar10_quick_train_test.prototxt" </a:t>
            </a:r>
            <a:r>
              <a:rPr lang="en-US" altLang="ko-KR" dirty="0" err="1">
                <a:solidFill>
                  <a:schemeClr val="tx1"/>
                </a:solidFill>
              </a:rPr>
              <a:t>test_iter</a:t>
            </a:r>
            <a:r>
              <a:rPr lang="en-US" altLang="ko-KR" dirty="0">
                <a:solidFill>
                  <a:schemeClr val="tx1"/>
                </a:solidFill>
              </a:rPr>
              <a:t>: 100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test_interval</a:t>
            </a:r>
            <a:r>
              <a:rPr lang="en-US" altLang="ko-KR" dirty="0">
                <a:solidFill>
                  <a:schemeClr val="tx1"/>
                </a:solidFill>
              </a:rPr>
              <a:t>: 500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base_lr</a:t>
            </a:r>
            <a:r>
              <a:rPr lang="en-US" altLang="ko-KR" dirty="0">
                <a:solidFill>
                  <a:schemeClr val="tx1"/>
                </a:solidFill>
              </a:rPr>
              <a:t>: 0.001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momentum: 0.9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weight_decay</a:t>
            </a:r>
            <a:r>
              <a:rPr lang="en-US" altLang="ko-KR" dirty="0">
                <a:solidFill>
                  <a:schemeClr val="tx1"/>
                </a:solidFill>
              </a:rPr>
              <a:t>: 0.004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lr_policy</a:t>
            </a:r>
            <a:r>
              <a:rPr lang="en-US" altLang="ko-KR" dirty="0">
                <a:solidFill>
                  <a:schemeClr val="tx1"/>
                </a:solidFill>
              </a:rPr>
              <a:t>: "fixed“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display: 100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max_iter</a:t>
            </a:r>
            <a:r>
              <a:rPr lang="en-US" altLang="ko-KR" dirty="0">
                <a:solidFill>
                  <a:schemeClr val="tx1"/>
                </a:solidFill>
              </a:rPr>
              <a:t>: 4000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snapshot: 4000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snapshot_prefix</a:t>
            </a:r>
            <a:r>
              <a:rPr lang="en-US" altLang="ko-KR" dirty="0">
                <a:solidFill>
                  <a:schemeClr val="tx1"/>
                </a:solidFill>
              </a:rPr>
              <a:t>: "examples/cifar10/cifar10_quick"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solver_mode</a:t>
            </a:r>
            <a:r>
              <a:rPr lang="en-US" altLang="ko-KR" dirty="0">
                <a:solidFill>
                  <a:schemeClr val="tx1"/>
                </a:solidFill>
              </a:rPr>
              <a:t>: CPU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30CF271-1DD4-46AE-A187-FA6B7240A801}"/>
              </a:ext>
            </a:extLst>
          </p:cNvPr>
          <p:cNvSpPr/>
          <p:nvPr/>
        </p:nvSpPr>
        <p:spPr>
          <a:xfrm>
            <a:off x="6272184" y="1324946"/>
            <a:ext cx="5641772" cy="3961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Cifar10_quick_solver.prototxt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Image119">
            <a:extLst>
              <a:ext uri="{FF2B5EF4-FFF2-40B4-BE49-F238E27FC236}">
                <a16:creationId xmlns="" xmlns:a16="http://schemas.microsoft.com/office/drawing/2014/main" id="{0C997A50-63D9-4AD6-9E0A-D2B3EA51D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230814"/>
            <a:ext cx="5722262" cy="356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0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6AA9087E-34E9-437C-8DC9-EFDAF76C2D4F}"/>
              </a:ext>
            </a:extLst>
          </p:cNvPr>
          <p:cNvSpPr/>
          <p:nvPr/>
        </p:nvSpPr>
        <p:spPr>
          <a:xfrm>
            <a:off x="6942732" y="4185237"/>
            <a:ext cx="2964357" cy="108129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B0AD3A9B-BC24-4CA4-B474-C1035DD78CD9}"/>
              </a:ext>
            </a:extLst>
          </p:cNvPr>
          <p:cNvSpPr/>
          <p:nvPr/>
        </p:nvSpPr>
        <p:spPr>
          <a:xfrm>
            <a:off x="6942733" y="3088931"/>
            <a:ext cx="2964357" cy="1081297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5634B477-BBF3-4C1A-9DB5-46F679EAB295}"/>
              </a:ext>
            </a:extLst>
          </p:cNvPr>
          <p:cNvSpPr/>
          <p:nvPr/>
        </p:nvSpPr>
        <p:spPr>
          <a:xfrm>
            <a:off x="6952343" y="2009274"/>
            <a:ext cx="2964357" cy="10812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18980"/>
            <a:ext cx="1138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CIFAR-10 </a:t>
            </a:r>
            <a:r>
              <a:rPr lang="ko-KR" altLang="en-US" dirty="0"/>
              <a:t>파일은 </a:t>
            </a:r>
            <a:r>
              <a:rPr lang="en-US" altLang="ko-KR" dirty="0"/>
              <a:t>32x32 RGB</a:t>
            </a:r>
            <a:r>
              <a:rPr lang="ko-KR" altLang="en-US" dirty="0"/>
              <a:t> 형태의 이미지를 헤더 없이 </a:t>
            </a:r>
            <a:r>
              <a:rPr lang="en-US" altLang="ko-KR" dirty="0"/>
              <a:t>raw </a:t>
            </a:r>
            <a:r>
              <a:rPr lang="ko-KR" altLang="en-US" dirty="0"/>
              <a:t>부분만으로 순차적으로 기록한 바이너리 파일로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F08EBED-1323-40F7-B259-06CF530F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6" y="1203435"/>
            <a:ext cx="6134100" cy="466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0EE293D-A89B-49FB-8F69-B5AD2019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474" y="2009274"/>
            <a:ext cx="3229268" cy="3238238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615BC854-9472-4FE9-804D-61D94034529D}"/>
              </a:ext>
            </a:extLst>
          </p:cNvPr>
          <p:cNvGrpSpPr/>
          <p:nvPr/>
        </p:nvGrpSpPr>
        <p:grpSpPr>
          <a:xfrm>
            <a:off x="7073870" y="2009274"/>
            <a:ext cx="2253477" cy="1067755"/>
            <a:chOff x="7073870" y="2009274"/>
            <a:chExt cx="2447281" cy="3402193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1A8FABB3-C04C-4F70-9A69-F27CB9444053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85FD642D-4F12-4EF0-853A-839A0EC874F9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378F47E9-475E-4D64-8068-33093AF7FFDE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5116747C-11EA-4148-8397-05472B58A825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C8F44E9-3568-4619-B245-27499DD70E27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A5A3AD5B-49C0-4DBB-9CA3-EB1A6922095B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91852C2E-81AD-4674-81B7-4BD0F665A59D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4DA07F0F-8D2D-4D90-BA6F-2445D7E2FD9C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="" xmlns:a16="http://schemas.microsoft.com/office/drawing/2014/main" id="{466D0F06-ADC6-482C-980A-6631DB43B9E0}"/>
              </a:ext>
            </a:extLst>
          </p:cNvPr>
          <p:cNvGrpSpPr/>
          <p:nvPr/>
        </p:nvGrpSpPr>
        <p:grpSpPr>
          <a:xfrm>
            <a:off x="307789" y="5713457"/>
            <a:ext cx="1712992" cy="208263"/>
            <a:chOff x="307788" y="5721924"/>
            <a:chExt cx="5073379" cy="199796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6C5EA3EB-058C-414B-883F-6718898D346A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5D435B4E-41EB-4943-B76E-2998A3D45693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EE81EF0C-3179-4CD2-8281-D3CAE0757219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30572CD4-E600-4387-AE26-F28F3719B5DC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4D07DEA5-DCFD-4453-8E90-F1087E60D5C3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58C158D0-7835-4266-BA29-E7E3542CC26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왼쪽 중괄호 42">
            <a:extLst>
              <a:ext uri="{FF2B5EF4-FFF2-40B4-BE49-F238E27FC236}">
                <a16:creationId xmlns="" xmlns:a16="http://schemas.microsoft.com/office/drawing/2014/main" id="{4D6BA74A-4540-4E60-95A2-B0D239D19AB9}"/>
              </a:ext>
            </a:extLst>
          </p:cNvPr>
          <p:cNvSpPr/>
          <p:nvPr/>
        </p:nvSpPr>
        <p:spPr>
          <a:xfrm rot="16200000">
            <a:off x="2578916" y="3497731"/>
            <a:ext cx="441384" cy="5322653"/>
          </a:xfrm>
          <a:prstGeom prst="leftBrace">
            <a:avLst>
              <a:gd name="adj1" fmla="val 11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왼쪽 중괄호 56">
            <a:extLst>
              <a:ext uri="{FF2B5EF4-FFF2-40B4-BE49-F238E27FC236}">
                <a16:creationId xmlns="" xmlns:a16="http://schemas.microsoft.com/office/drawing/2014/main" id="{0D38D78C-469D-4B31-BA5A-8A2A36001CA0}"/>
              </a:ext>
            </a:extLst>
          </p:cNvPr>
          <p:cNvSpPr/>
          <p:nvPr/>
        </p:nvSpPr>
        <p:spPr>
          <a:xfrm rot="16200000">
            <a:off x="7889781" y="3503071"/>
            <a:ext cx="479604" cy="53297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F82F7281-5D20-446C-8042-F6BD391710FD}"/>
              </a:ext>
            </a:extLst>
          </p:cNvPr>
          <p:cNvSpPr txBox="1"/>
          <p:nvPr/>
        </p:nvSpPr>
        <p:spPr>
          <a:xfrm>
            <a:off x="2236184" y="6488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그림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1923CEAE-F976-4312-AF3A-2E6D8E0CAAB5}"/>
              </a:ext>
            </a:extLst>
          </p:cNvPr>
          <p:cNvSpPr txBox="1"/>
          <p:nvPr/>
        </p:nvSpPr>
        <p:spPr>
          <a:xfrm>
            <a:off x="7478968" y="6488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 그림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B5F16BB6-EC55-4F82-B976-2AA83DDAB150}"/>
              </a:ext>
            </a:extLst>
          </p:cNvPr>
          <p:cNvSpPr/>
          <p:nvPr/>
        </p:nvSpPr>
        <p:spPr>
          <a:xfrm>
            <a:off x="11058842" y="609889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0EA72498-0614-4CB6-B27E-18DDB0A8CC05}"/>
              </a:ext>
            </a:extLst>
          </p:cNvPr>
          <p:cNvSpPr/>
          <p:nvPr/>
        </p:nvSpPr>
        <p:spPr>
          <a:xfrm>
            <a:off x="11374528" y="609033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8D9AF3A0-79D1-4746-9524-3D94D5878EA9}"/>
              </a:ext>
            </a:extLst>
          </p:cNvPr>
          <p:cNvSpPr/>
          <p:nvPr/>
        </p:nvSpPr>
        <p:spPr>
          <a:xfrm>
            <a:off x="12039471" y="609033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429FFC42-C383-44E4-95DC-393049EEF94C}"/>
              </a:ext>
            </a:extLst>
          </p:cNvPr>
          <p:cNvSpPr/>
          <p:nvPr/>
        </p:nvSpPr>
        <p:spPr>
          <a:xfrm>
            <a:off x="138279" y="5723808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3373CBA5-C301-4E37-82A3-073C5ABD5BBF}"/>
              </a:ext>
            </a:extLst>
          </p:cNvPr>
          <p:cNvCxnSpPr>
            <a:stCxn id="60" idx="0"/>
          </p:cNvCxnSpPr>
          <p:nvPr/>
        </p:nvCxnSpPr>
        <p:spPr>
          <a:xfrm flipV="1">
            <a:off x="216485" y="4243934"/>
            <a:ext cx="722674" cy="1479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C8CC277-C1BF-4CC9-98C4-693CEACFE092}"/>
              </a:ext>
            </a:extLst>
          </p:cNvPr>
          <p:cNvSpPr txBox="1"/>
          <p:nvPr/>
        </p:nvSpPr>
        <p:spPr>
          <a:xfrm>
            <a:off x="264381" y="385666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라벨 </a:t>
            </a:r>
            <a:r>
              <a:rPr lang="en-US" altLang="ko-KR"/>
              <a:t>(1</a:t>
            </a:r>
            <a:r>
              <a:rPr lang="ko-KR" altLang="en-US"/>
              <a:t>바이트</a:t>
            </a:r>
            <a:r>
              <a:rPr lang="en-US" altLang="ko-KR"/>
              <a:t>)</a:t>
            </a:r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452B6919-0357-48F4-B5E7-D71A701483B1}"/>
              </a:ext>
            </a:extLst>
          </p:cNvPr>
          <p:cNvGrpSpPr/>
          <p:nvPr/>
        </p:nvGrpSpPr>
        <p:grpSpPr>
          <a:xfrm>
            <a:off x="7073869" y="3092430"/>
            <a:ext cx="2253477" cy="1067755"/>
            <a:chOff x="7073870" y="2009274"/>
            <a:chExt cx="2447281" cy="3402193"/>
          </a:xfrm>
        </p:grpSpPr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83641BC5-1ACC-464B-8EC4-D814A652ECE9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80148028-012E-4218-8706-426D67F95F59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02A43BB2-2BF7-446E-8E29-E5EF7377AA0E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54D4054C-7A4E-4BC0-B2D4-68933A619F67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5" name="타원 74">
              <a:extLst>
                <a:ext uri="{FF2B5EF4-FFF2-40B4-BE49-F238E27FC236}">
                  <a16:creationId xmlns="" xmlns:a16="http://schemas.microsoft.com/office/drawing/2014/main" id="{F69BC8CF-A207-4D1F-A24A-A2C498EF757B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>
              <a:extLst>
                <a:ext uri="{FF2B5EF4-FFF2-40B4-BE49-F238E27FC236}">
                  <a16:creationId xmlns="" xmlns:a16="http://schemas.microsoft.com/office/drawing/2014/main" id="{25757C9E-653A-409A-B1B7-545BDFC5BA98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>
              <a:extLst>
                <a:ext uri="{FF2B5EF4-FFF2-40B4-BE49-F238E27FC236}">
                  <a16:creationId xmlns="" xmlns:a16="http://schemas.microsoft.com/office/drawing/2014/main" id="{16176A0D-E3A9-4A8A-80A0-DC3FBA43DAB7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D32EFC1F-CFD2-4BFA-8876-361FFE6EE8D2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6D85E2B2-89F3-4E06-ABFC-A334F24312DD}"/>
              </a:ext>
            </a:extLst>
          </p:cNvPr>
          <p:cNvGrpSpPr/>
          <p:nvPr/>
        </p:nvGrpSpPr>
        <p:grpSpPr>
          <a:xfrm>
            <a:off x="7073869" y="4180148"/>
            <a:ext cx="2253477" cy="1067755"/>
            <a:chOff x="7073870" y="2009274"/>
            <a:chExt cx="2447281" cy="3402193"/>
          </a:xfrm>
        </p:grpSpPr>
        <p:sp>
          <p:nvSpPr>
            <p:cNvPr id="80" name="직사각형 79">
              <a:extLst>
                <a:ext uri="{FF2B5EF4-FFF2-40B4-BE49-F238E27FC236}">
                  <a16:creationId xmlns="" xmlns:a16="http://schemas.microsoft.com/office/drawing/2014/main" id="{4DB7EE93-8767-4B54-971A-E35F28ECF8B8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2DFEA670-CB52-456B-953F-E23B2BA79F25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B74949D6-652A-44B3-BA6A-DC2DC2282ADF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C8A9923D-EFB4-4408-902B-217CE26A2D33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4" name="타원 83">
              <a:extLst>
                <a:ext uri="{FF2B5EF4-FFF2-40B4-BE49-F238E27FC236}">
                  <a16:creationId xmlns="" xmlns:a16="http://schemas.microsoft.com/office/drawing/2014/main" id="{18251900-8102-474C-BEDB-BB1FE517A002}"/>
                </a:ext>
              </a:extLst>
            </p:cNvPr>
            <p:cNvSpPr/>
            <p:nvPr/>
          </p:nvSpPr>
          <p:spPr>
            <a:xfrm>
              <a:off x="8227756" y="3731403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5" name="타원 84">
              <a:extLst>
                <a:ext uri="{FF2B5EF4-FFF2-40B4-BE49-F238E27FC236}">
                  <a16:creationId xmlns="" xmlns:a16="http://schemas.microsoft.com/office/drawing/2014/main" id="{A6CCD00E-20E8-4F31-BE3B-640ECF6971F2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6" name="타원 85">
              <a:extLst>
                <a:ext uri="{FF2B5EF4-FFF2-40B4-BE49-F238E27FC236}">
                  <a16:creationId xmlns="" xmlns:a16="http://schemas.microsoft.com/office/drawing/2014/main" id="{C0E6F398-0F9B-4981-A91D-9BF813C73095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25B137A1-CA5C-49CE-ABF3-A1D54112FFE3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6BAC3E56-4F0D-4FAF-97A9-D5633B31AC02}"/>
              </a:ext>
            </a:extLst>
          </p:cNvPr>
          <p:cNvGrpSpPr/>
          <p:nvPr/>
        </p:nvGrpSpPr>
        <p:grpSpPr>
          <a:xfrm>
            <a:off x="2028348" y="5718181"/>
            <a:ext cx="1712992" cy="208263"/>
            <a:chOff x="307788" y="5721924"/>
            <a:chExt cx="5073379" cy="199796"/>
          </a:xfrm>
        </p:grpSpPr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9862A0CC-1520-43A9-ACAF-C53AAE36C214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8E643531-CE16-4375-AB1C-B85801BC0825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39525FF7-D666-46CC-A3C5-EE62A061F2D5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A8B8CB9F-5B58-4E48-8318-9403655BB357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0921A059-96F8-436A-BAE3-B88723D3C43D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FF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F305A440-AA95-41F9-96DA-5F1CA20CC54B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A59AA315-0C78-44C9-9897-3763EB3D474E}"/>
              </a:ext>
            </a:extLst>
          </p:cNvPr>
          <p:cNvGrpSpPr/>
          <p:nvPr/>
        </p:nvGrpSpPr>
        <p:grpSpPr>
          <a:xfrm>
            <a:off x="3747943" y="5710971"/>
            <a:ext cx="1712992" cy="208263"/>
            <a:chOff x="307788" y="5721924"/>
            <a:chExt cx="5073379" cy="199796"/>
          </a:xfrm>
        </p:grpSpPr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0AE0D5E4-2B2C-44F3-B962-C8E6C4479752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="" xmlns:a16="http://schemas.microsoft.com/office/drawing/2014/main" id="{975E1784-46DA-48F9-B37A-95681E2CE749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="" xmlns:a16="http://schemas.microsoft.com/office/drawing/2014/main" id="{D3E46680-0421-4E7C-B086-DD03081E0C28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="" xmlns:a16="http://schemas.microsoft.com/office/drawing/2014/main" id="{C45C54B0-5905-40BE-9904-FFD02C63944D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29619CC8-831F-4EE5-AEB2-C2B52836E49D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8A770D75-0207-463D-AB32-BB8D50B83405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9FA8279A-8357-4296-94BC-73B078477655}"/>
              </a:ext>
            </a:extLst>
          </p:cNvPr>
          <p:cNvGrpSpPr/>
          <p:nvPr/>
        </p:nvGrpSpPr>
        <p:grpSpPr>
          <a:xfrm>
            <a:off x="5641302" y="5691380"/>
            <a:ext cx="1712992" cy="208263"/>
            <a:chOff x="307788" y="5721924"/>
            <a:chExt cx="5073379" cy="199796"/>
          </a:xfrm>
        </p:grpSpPr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18BBC712-7AD6-4FE2-9222-0014C6270283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097DB4D2-9897-4AB6-855E-2E9AA191AD16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="" xmlns:a16="http://schemas.microsoft.com/office/drawing/2014/main" id="{82BB1B27-2C3F-4242-B6FF-573793542500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="" xmlns:a16="http://schemas.microsoft.com/office/drawing/2014/main" id="{38182E12-B828-4A57-BB33-E3A82381FC46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716B54C1-2862-4C81-A898-036803E99A40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="" xmlns:a16="http://schemas.microsoft.com/office/drawing/2014/main" id="{1878EB30-FD75-4896-AC92-A8BECD5BA72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="" xmlns:a16="http://schemas.microsoft.com/office/drawing/2014/main" id="{535D3D5A-99A8-48F4-8C35-320F979EF263}"/>
              </a:ext>
            </a:extLst>
          </p:cNvPr>
          <p:cNvSpPr/>
          <p:nvPr/>
        </p:nvSpPr>
        <p:spPr>
          <a:xfrm>
            <a:off x="5471792" y="5701731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4" name="그룹 123">
            <a:extLst>
              <a:ext uri="{FF2B5EF4-FFF2-40B4-BE49-F238E27FC236}">
                <a16:creationId xmlns="" xmlns:a16="http://schemas.microsoft.com/office/drawing/2014/main" id="{D9BD689D-FBF4-4440-BB4E-EB261199DCDB}"/>
              </a:ext>
            </a:extLst>
          </p:cNvPr>
          <p:cNvGrpSpPr/>
          <p:nvPr/>
        </p:nvGrpSpPr>
        <p:grpSpPr>
          <a:xfrm>
            <a:off x="7361861" y="5696104"/>
            <a:ext cx="1712992" cy="208263"/>
            <a:chOff x="307788" y="5721924"/>
            <a:chExt cx="5073379" cy="199796"/>
          </a:xfrm>
        </p:grpSpPr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D389C5CB-FFEB-42D4-95DF-F0D988DDD9C7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="" xmlns:a16="http://schemas.microsoft.com/office/drawing/2014/main" id="{0878BBB6-281F-4AD1-BF76-B7DFFF28F911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="" xmlns:a16="http://schemas.microsoft.com/office/drawing/2014/main" id="{08C6B970-BE29-4A81-9936-89843F90B543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="" xmlns:a16="http://schemas.microsoft.com/office/drawing/2014/main" id="{B567D86F-7715-4FC3-813B-31B7A7B7C2F2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="" xmlns:a16="http://schemas.microsoft.com/office/drawing/2014/main" id="{003CCD95-F690-4A64-82D0-50F3760F88F0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FF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="" xmlns:a16="http://schemas.microsoft.com/office/drawing/2014/main" id="{EFA520D2-7891-40F3-A88B-5CA83F08FF7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="" xmlns:a16="http://schemas.microsoft.com/office/drawing/2014/main" id="{1C69C7E8-6689-4A77-A1F9-8FBE2AD86634}"/>
              </a:ext>
            </a:extLst>
          </p:cNvPr>
          <p:cNvGrpSpPr/>
          <p:nvPr/>
        </p:nvGrpSpPr>
        <p:grpSpPr>
          <a:xfrm>
            <a:off x="9081456" y="5688894"/>
            <a:ext cx="1712992" cy="208263"/>
            <a:chOff x="307788" y="5721924"/>
            <a:chExt cx="5073379" cy="199796"/>
          </a:xfrm>
        </p:grpSpPr>
        <p:sp>
          <p:nvSpPr>
            <p:cNvPr id="132" name="직사각형 131">
              <a:extLst>
                <a:ext uri="{FF2B5EF4-FFF2-40B4-BE49-F238E27FC236}">
                  <a16:creationId xmlns="" xmlns:a16="http://schemas.microsoft.com/office/drawing/2014/main" id="{2D788479-4D3F-4284-9AEE-88E3D4E90A03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="" xmlns:a16="http://schemas.microsoft.com/office/drawing/2014/main" id="{2835252F-D8CC-4693-9469-04F236C1B148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="" xmlns:a16="http://schemas.microsoft.com/office/drawing/2014/main" id="{8A921454-2273-489A-83B5-75CA7285C2C5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="" xmlns:a16="http://schemas.microsoft.com/office/drawing/2014/main" id="{2801017B-4373-4FF6-958B-FA3ED8A01B93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="" xmlns:a16="http://schemas.microsoft.com/office/drawing/2014/main" id="{A99C0615-5432-4C38-8BA8-51795AA35267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="" xmlns:a16="http://schemas.microsoft.com/office/drawing/2014/main" id="{8F331464-5461-405D-B126-D92205F57E12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="" xmlns:a16="http://schemas.microsoft.com/office/drawing/2014/main" id="{47112F0F-E8EF-4C62-8A9D-6C515BC618AC}"/>
              </a:ext>
            </a:extLst>
          </p:cNvPr>
          <p:cNvGrpSpPr/>
          <p:nvPr/>
        </p:nvGrpSpPr>
        <p:grpSpPr>
          <a:xfrm>
            <a:off x="10973664" y="5688894"/>
            <a:ext cx="1712992" cy="208263"/>
            <a:chOff x="307788" y="5721924"/>
            <a:chExt cx="5073379" cy="199796"/>
          </a:xfrm>
        </p:grpSpPr>
        <p:sp>
          <p:nvSpPr>
            <p:cNvPr id="139" name="직사각형 138">
              <a:extLst>
                <a:ext uri="{FF2B5EF4-FFF2-40B4-BE49-F238E27FC236}">
                  <a16:creationId xmlns="" xmlns:a16="http://schemas.microsoft.com/office/drawing/2014/main" id="{8667C362-0C43-470F-B0E1-13AC5C0415DB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="" xmlns:a16="http://schemas.microsoft.com/office/drawing/2014/main" id="{1F0C5E92-A751-43BA-8E58-9E7F4F7F4086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="" xmlns:a16="http://schemas.microsoft.com/office/drawing/2014/main" id="{A410ED49-00F5-4FB3-B075-2E6078FCF57D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="" xmlns:a16="http://schemas.microsoft.com/office/drawing/2014/main" id="{A6380A28-CDCB-4941-B570-9DD14DB28D06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="" xmlns:a16="http://schemas.microsoft.com/office/drawing/2014/main" id="{9472F782-1BEE-4B15-A601-169DE51CC149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="" xmlns:a16="http://schemas.microsoft.com/office/drawing/2014/main" id="{1AB1E5F9-87B9-4383-9063-089B4F7A98F8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77E23AF0-C9F8-42B4-B29F-8279955FAB9B}"/>
              </a:ext>
            </a:extLst>
          </p:cNvPr>
          <p:cNvSpPr/>
          <p:nvPr/>
        </p:nvSpPr>
        <p:spPr>
          <a:xfrm>
            <a:off x="10804154" y="5699245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0A43A698-ABB6-4A8B-B017-04263255E500}"/>
              </a:ext>
            </a:extLst>
          </p:cNvPr>
          <p:cNvSpPr/>
          <p:nvPr/>
        </p:nvSpPr>
        <p:spPr>
          <a:xfrm>
            <a:off x="7814069" y="1421016"/>
            <a:ext cx="745786" cy="4689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0~9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="" xmlns:a16="http://schemas.microsoft.com/office/drawing/2014/main" id="{207AF3C2-D969-44A3-866E-A21C440966AB}"/>
              </a:ext>
            </a:extLst>
          </p:cNvPr>
          <p:cNvSpPr txBox="1"/>
          <p:nvPr/>
        </p:nvSpPr>
        <p:spPr>
          <a:xfrm>
            <a:off x="8573740" y="148263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라벨 </a:t>
            </a:r>
            <a:r>
              <a:rPr lang="en-US" altLang="ko-KR"/>
              <a:t>(1</a:t>
            </a:r>
            <a:r>
              <a:rPr lang="ko-KR" altLang="en-US"/>
              <a:t>바이트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9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427948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파일로 떼서 저장하기 위해서 항목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2033914"/>
            <a:ext cx="11370331" cy="6313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name = ['airplane', 'automobile', 'bird', 'cat', 'deer', 'dog', 'frog', 'horse', 'ship', 'truck']</a:t>
            </a:r>
          </a:p>
          <a:p>
            <a:r>
              <a:rPr lang="en" altLang="ko-KR" dirty="0" err="1"/>
              <a:t>name_cnt</a:t>
            </a:r>
            <a:r>
              <a:rPr lang="en" altLang="ko-KR" dirty="0"/>
              <a:t> = list([0]*10)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8834D65-DDD0-48FC-A3B2-0DD15B0D58B0}"/>
              </a:ext>
            </a:extLst>
          </p:cNvPr>
          <p:cNvSpPr txBox="1"/>
          <p:nvPr/>
        </p:nvSpPr>
        <p:spPr>
          <a:xfrm>
            <a:off x="197555" y="2785034"/>
            <a:ext cx="113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바이너리 파일에서 버퍼로 읽어서 </a:t>
            </a:r>
            <a:r>
              <a:rPr lang="en-US" altLang="ko-KR" dirty="0"/>
              <a:t>32x32x3(</a:t>
            </a:r>
            <a:r>
              <a:rPr lang="ko-KR" altLang="en-US" dirty="0"/>
              <a:t>칼라 색상 수</a:t>
            </a:r>
            <a:r>
              <a:rPr lang="en-US" altLang="ko-KR" dirty="0"/>
              <a:t>) </a:t>
            </a:r>
            <a:r>
              <a:rPr lang="ko-KR" altLang="en-US" dirty="0"/>
              <a:t>크기의 버퍼와 파일 하나의 연속된 그림 개수 정보 설정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122FEC7B-5EED-453A-A02D-C0E323F4A805}"/>
              </a:ext>
            </a:extLst>
          </p:cNvPr>
          <p:cNvSpPr/>
          <p:nvPr/>
        </p:nvSpPr>
        <p:spPr>
          <a:xfrm>
            <a:off x="256831" y="3420541"/>
            <a:ext cx="11370331" cy="10331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kCIFARBatchSize</a:t>
            </a:r>
            <a:r>
              <a:rPr lang="en-US" altLang="ko-KR" dirty="0"/>
              <a:t> = 10000</a:t>
            </a:r>
            <a:endParaRPr lang="ko-KR" altLang="ko-KR" dirty="0"/>
          </a:p>
          <a:p>
            <a:r>
              <a:rPr lang="en-US" altLang="ko-KR" dirty="0" err="1"/>
              <a:t>kCIFARImageNBytes</a:t>
            </a:r>
            <a:r>
              <a:rPr lang="en-US" altLang="ko-KR" dirty="0"/>
              <a:t> = 3072</a:t>
            </a:r>
            <a:endParaRPr lang="en" altLang="ko-KR" dirty="0"/>
          </a:p>
          <a:p>
            <a:r>
              <a:rPr lang="en" altLang="ko-KR" dirty="0"/>
              <a:t>buffer = </a:t>
            </a:r>
            <a:r>
              <a:rPr lang="en" altLang="ko-KR" dirty="0" err="1"/>
              <a:t>np.zeros</a:t>
            </a:r>
            <a:r>
              <a:rPr lang="en" altLang="ko-KR" dirty="0"/>
              <a:t>((</a:t>
            </a:r>
            <a:r>
              <a:rPr lang="en" altLang="ko-KR" dirty="0" err="1"/>
              <a:t>kCIFARImageNBytes</a:t>
            </a:r>
            <a:r>
              <a:rPr lang="en" altLang="ko-KR" dirty="0"/>
              <a:t>,), np.uint8)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BF26821-1787-4AEB-9964-42930BB3EDF8}"/>
              </a:ext>
            </a:extLst>
          </p:cNvPr>
          <p:cNvSpPr txBox="1"/>
          <p:nvPr/>
        </p:nvSpPr>
        <p:spPr>
          <a:xfrm>
            <a:off x="197555" y="471982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OpenCV</a:t>
            </a:r>
            <a:r>
              <a:rPr lang="ko-KR" altLang="en-US"/>
              <a:t> 그림파일로 변환하기 위해 데이터 저장 변수와</a:t>
            </a:r>
            <a:r>
              <a:rPr lang="en-US" altLang="ko-KR" dirty="0"/>
              <a:t>, </a:t>
            </a:r>
            <a:r>
              <a:rPr lang="ko-KR" altLang="en-US"/>
              <a:t>환경 설정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AD92CBCE-F9CF-4656-ACC4-2F8B5064C495}"/>
              </a:ext>
            </a:extLst>
          </p:cNvPr>
          <p:cNvSpPr/>
          <p:nvPr/>
        </p:nvSpPr>
        <p:spPr>
          <a:xfrm>
            <a:off x="256831" y="5208909"/>
            <a:ext cx="11370331" cy="1414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mat = </a:t>
            </a:r>
            <a:r>
              <a:rPr lang="en" altLang="ko-KR" dirty="0" err="1"/>
              <a:t>np.zeros</a:t>
            </a:r>
            <a:r>
              <a:rPr lang="en" altLang="ko-KR" dirty="0"/>
              <a:t>((32,32,3), np.uint8)</a:t>
            </a:r>
          </a:p>
          <a:p>
            <a:r>
              <a:rPr lang="en" altLang="ko-KR" dirty="0" err="1"/>
              <a:t>params</a:t>
            </a:r>
            <a:r>
              <a:rPr lang="en" altLang="ko-KR" dirty="0"/>
              <a:t> = list()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(cv2.IMWRITE_PNG_COMPRESSION)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(8)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279262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/>
              <a:t>CIFAR-10 </a:t>
            </a:r>
            <a:r>
              <a:rPr lang="ko-KR" altLang="en-US"/>
              <a:t>그림 파일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91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6488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저장 폴더 생성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1134220"/>
            <a:ext cx="11370331" cy="24319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path = '/</a:t>
            </a:r>
            <a:r>
              <a:rPr lang="en" altLang="ko-KR" dirty="0" smtClean="0"/>
              <a:t>home/</a:t>
            </a:r>
            <a:r>
              <a:rPr lang="en-US" altLang="ko-KR" dirty="0" smtClean="0"/>
              <a:t>intel</a:t>
            </a:r>
            <a:r>
              <a:rPr lang="en" altLang="ko-KR" dirty="0" smtClean="0"/>
              <a:t>/caffe/caffe/data/cifar10</a:t>
            </a:r>
            <a:r>
              <a:rPr lang="en" altLang="ko-KR" dirty="0"/>
              <a:t>’</a:t>
            </a:r>
          </a:p>
          <a:p>
            <a:r>
              <a:rPr lang="en" altLang="ko-KR" dirty="0"/>
              <a:t>  </a:t>
            </a:r>
          </a:p>
          <a:p>
            <a:r>
              <a:rPr lang="en" altLang="ko-KR" dirty="0"/>
              <a:t>for </a:t>
            </a:r>
            <a:r>
              <a:rPr lang="en" altLang="ko-KR" dirty="0" err="1"/>
              <a:t>i</a:t>
            </a:r>
            <a:r>
              <a:rPr lang="en" altLang="ko-KR" dirty="0"/>
              <a:t> in range(10):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root_dir</a:t>
            </a:r>
            <a:r>
              <a:rPr lang="en" altLang="ko-KR" dirty="0"/>
              <a:t> = path; 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root_dir</a:t>
            </a:r>
            <a:r>
              <a:rPr lang="en" altLang="ko-KR" dirty="0"/>
              <a:t> += '/';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root_dir</a:t>
            </a:r>
            <a:r>
              <a:rPr lang="en" altLang="ko-KR" dirty="0"/>
              <a:t> += name[</a:t>
            </a:r>
            <a:r>
              <a:rPr lang="en" altLang="ko-KR" dirty="0" err="1"/>
              <a:t>i</a:t>
            </a:r>
            <a:r>
              <a:rPr lang="en" altLang="ko-KR" dirty="0"/>
              <a:t>];</a:t>
            </a:r>
          </a:p>
          <a:p>
            <a:r>
              <a:rPr lang="en" altLang="ko-KR" dirty="0"/>
              <a:t>    print('data path : ' + </a:t>
            </a:r>
            <a:r>
              <a:rPr lang="en" altLang="ko-KR" dirty="0" err="1"/>
              <a:t>root_dir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root_dir</a:t>
            </a:r>
            <a:r>
              <a:rPr lang="en" altLang="ko-KR" dirty="0"/>
              <a:t>): </a:t>
            </a:r>
            <a:r>
              <a:rPr lang="en" altLang="ko-KR" dirty="0" err="1"/>
              <a:t>os.mkdirs</a:t>
            </a:r>
            <a:r>
              <a:rPr lang="en" altLang="ko-KR" dirty="0"/>
              <a:t>(</a:t>
            </a:r>
            <a:r>
              <a:rPr lang="en" altLang="ko-KR" dirty="0" err="1"/>
              <a:t>root_dir</a:t>
            </a:r>
            <a:r>
              <a:rPr lang="en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DFC9394-366D-AC4A-B7A7-5FCCF8F9A401}"/>
              </a:ext>
            </a:extLst>
          </p:cNvPr>
          <p:cNvSpPr txBox="1"/>
          <p:nvPr/>
        </p:nvSpPr>
        <p:spPr>
          <a:xfrm>
            <a:off x="197555" y="372719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파일명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1ABE4EB-3CEA-C947-838A-811D3FDFFB1C}"/>
              </a:ext>
            </a:extLst>
          </p:cNvPr>
          <p:cNvSpPr/>
          <p:nvPr/>
        </p:nvSpPr>
        <p:spPr>
          <a:xfrm>
            <a:off x="256831" y="4096523"/>
            <a:ext cx="11370331" cy="888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</a:t>
            </a:r>
            <a:r>
              <a:rPr lang="en" altLang="ko-KR" dirty="0" err="1"/>
              <a:t>i</a:t>
            </a:r>
            <a:r>
              <a:rPr lang="en" altLang="ko-KR" dirty="0"/>
              <a:t> in range(5):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fn</a:t>
            </a:r>
            <a:r>
              <a:rPr lang="en" altLang="ko-KR" dirty="0"/>
              <a:t> = path + '/</a:t>
            </a:r>
            <a:r>
              <a:rPr lang="en" altLang="ko-KR" dirty="0" err="1"/>
              <a:t>data_batch</a:t>
            </a:r>
            <a:r>
              <a:rPr lang="en" altLang="ko-KR" dirty="0"/>
              <a:t>_' + </a:t>
            </a:r>
            <a:r>
              <a:rPr lang="en" altLang="ko-KR" dirty="0" err="1"/>
              <a:t>str</a:t>
            </a:r>
            <a:r>
              <a:rPr lang="en" altLang="ko-KR" dirty="0"/>
              <a:t>(i+1) + '.bin'</a:t>
            </a:r>
          </a:p>
          <a:p>
            <a:r>
              <a:rPr lang="en" altLang="ko-KR" dirty="0"/>
              <a:t>    print('filename : ' + </a:t>
            </a:r>
            <a:r>
              <a:rPr lang="en" altLang="ko-KR" dirty="0" err="1"/>
              <a:t>fn</a:t>
            </a:r>
            <a:r>
              <a:rPr lang="en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5881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480490E-F096-4F8A-BB76-0601AE16B75D}"/>
              </a:ext>
            </a:extLst>
          </p:cNvPr>
          <p:cNvSpPr txBox="1"/>
          <p:nvPr/>
        </p:nvSpPr>
        <p:spPr>
          <a:xfrm>
            <a:off x="138279" y="7401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 오픈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A3815-8B9A-4136-A87B-F4CF14167558}"/>
              </a:ext>
            </a:extLst>
          </p:cNvPr>
          <p:cNvSpPr/>
          <p:nvPr/>
        </p:nvSpPr>
        <p:spPr>
          <a:xfrm>
            <a:off x="197555" y="1109483"/>
            <a:ext cx="11370331" cy="16108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try: 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data_file</a:t>
            </a:r>
            <a:r>
              <a:rPr lang="en" altLang="ko-KR" dirty="0"/>
              <a:t> = open(</a:t>
            </a:r>
            <a:r>
              <a:rPr lang="en" altLang="ko-KR" dirty="0" err="1"/>
              <a:t>fn</a:t>
            </a:r>
            <a:r>
              <a:rPr lang="en" altLang="ko-KR" dirty="0"/>
              <a:t>, '</a:t>
            </a:r>
            <a:r>
              <a:rPr lang="en" altLang="ko-KR" dirty="0" err="1"/>
              <a:t>rb</a:t>
            </a:r>
            <a:r>
              <a:rPr lang="en" altLang="ko-KR" dirty="0"/>
              <a:t>')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data_file.close</a:t>
            </a:r>
            <a:r>
              <a:rPr lang="en" altLang="ko-KR" dirty="0"/>
              <a:t>()  </a:t>
            </a:r>
          </a:p>
          <a:p>
            <a:r>
              <a:rPr lang="en" altLang="ko-KR" dirty="0"/>
              <a:t>except </a:t>
            </a:r>
            <a:r>
              <a:rPr lang="en" altLang="ko-KR" dirty="0" err="1"/>
              <a:t>IOError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sys.exit</a:t>
            </a:r>
            <a:r>
              <a:rPr lang="en" altLang="ko-KR" dirty="0"/>
              <a:t>(</a:t>
            </a:r>
            <a:r>
              <a:rPr lang="en" altLang="ko-KR" dirty="0" err="1"/>
              <a:t>str</a:t>
            </a:r>
            <a:r>
              <a:rPr lang="en" altLang="ko-KR" dirty="0"/>
              <a:t>(i+1) + ' of 5 training file load fail')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59B6C2E-4F5A-2741-B60F-2C125C812384}"/>
              </a:ext>
            </a:extLst>
          </p:cNvPr>
          <p:cNvSpPr txBox="1"/>
          <p:nvPr/>
        </p:nvSpPr>
        <p:spPr>
          <a:xfrm>
            <a:off x="138279" y="2949950"/>
            <a:ext cx="700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내 </a:t>
            </a:r>
            <a:r>
              <a:rPr lang="en-US" altLang="ko-KR" dirty="0"/>
              <a:t>10,000</a:t>
            </a:r>
            <a:r>
              <a:rPr lang="ko-KR" altLang="en-US" dirty="0"/>
              <a:t>개 데이터 로딩</a:t>
            </a:r>
            <a:r>
              <a:rPr lang="en-US" altLang="ko-KR" dirty="0"/>
              <a:t>,</a:t>
            </a:r>
            <a:r>
              <a:rPr lang="ko-KR" altLang="en-US" dirty="0"/>
              <a:t> 데이터에서 라벨과 </a:t>
            </a:r>
            <a:r>
              <a:rPr lang="en-US" altLang="ko-KR" dirty="0"/>
              <a:t>3072</a:t>
            </a:r>
            <a:r>
              <a:rPr lang="ko-KR" altLang="en-US" dirty="0"/>
              <a:t>버퍼 읽기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FE774E74-8936-0340-9FBB-BC767A2B228B}"/>
              </a:ext>
            </a:extLst>
          </p:cNvPr>
          <p:cNvSpPr/>
          <p:nvPr/>
        </p:nvSpPr>
        <p:spPr>
          <a:xfrm>
            <a:off x="197555" y="3319283"/>
            <a:ext cx="11370331" cy="135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</a:t>
            </a:r>
            <a:r>
              <a:rPr lang="en" altLang="ko-KR" dirty="0" err="1"/>
              <a:t>itemid</a:t>
            </a:r>
            <a:r>
              <a:rPr lang="en" altLang="ko-KR" dirty="0"/>
              <a:t> in range(</a:t>
            </a:r>
            <a:r>
              <a:rPr lang="en" altLang="ko-KR" dirty="0" err="1"/>
              <a:t>kCIFARBatchSize</a:t>
            </a:r>
            <a:r>
              <a:rPr lang="en" altLang="ko-KR" dirty="0"/>
              <a:t>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label_char</a:t>
            </a:r>
            <a:r>
              <a:rPr lang="en" altLang="ko-KR" dirty="0"/>
              <a:t> = </a:t>
            </a:r>
            <a:r>
              <a:rPr lang="en" altLang="ko-KR" dirty="0" err="1"/>
              <a:t>data_file.read</a:t>
            </a:r>
            <a:r>
              <a:rPr lang="en" altLang="ko-KR" dirty="0"/>
              <a:t>(1)</a:t>
            </a:r>
          </a:p>
          <a:p>
            <a:r>
              <a:rPr lang="en" altLang="ko-KR" dirty="0"/>
              <a:t>    label = </a:t>
            </a:r>
            <a:r>
              <a:rPr lang="en" altLang="ko-KR" dirty="0" err="1"/>
              <a:t>label_char</a:t>
            </a:r>
            <a:r>
              <a:rPr lang="en" altLang="ko-KR" dirty="0"/>
              <a:t>;</a:t>
            </a:r>
          </a:p>
          <a:p>
            <a:r>
              <a:rPr lang="en" altLang="ko-KR" dirty="0"/>
              <a:t>    buffer = </a:t>
            </a:r>
            <a:r>
              <a:rPr lang="en" altLang="ko-KR" dirty="0" err="1"/>
              <a:t>data_file.read</a:t>
            </a:r>
            <a:r>
              <a:rPr lang="en" altLang="ko-KR" dirty="0"/>
              <a:t>(</a:t>
            </a:r>
            <a:r>
              <a:rPr lang="en" altLang="ko-KR" dirty="0" err="1"/>
              <a:t>kCIFARImageNBytes</a:t>
            </a:r>
            <a:r>
              <a:rPr lang="en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069CE0-E114-5546-A89E-6A3D7DDC391F}"/>
              </a:ext>
            </a:extLst>
          </p:cNvPr>
          <p:cNvSpPr txBox="1"/>
          <p:nvPr/>
        </p:nvSpPr>
        <p:spPr>
          <a:xfrm>
            <a:off x="197555" y="4807685"/>
            <a:ext cx="257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Mat </a:t>
            </a:r>
            <a:r>
              <a:rPr lang="ko-KR" altLang="en-US"/>
              <a:t>형식으로 그림 세팅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6839E83-E45A-134A-97AD-9979FAFD1408}"/>
              </a:ext>
            </a:extLst>
          </p:cNvPr>
          <p:cNvSpPr/>
          <p:nvPr/>
        </p:nvSpPr>
        <p:spPr>
          <a:xfrm>
            <a:off x="138279" y="5275411"/>
            <a:ext cx="11370331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" altLang="ko-KR" dirty="0"/>
              <a:t>  </a:t>
            </a:r>
            <a:r>
              <a:rPr lang="pt" altLang="ko-KR" dirty="0" err="1"/>
              <a:t>mat</a:t>
            </a:r>
            <a:r>
              <a:rPr lang="pt" altLang="ko-KR" dirty="0"/>
              <a:t> = </a:t>
            </a:r>
            <a:r>
              <a:rPr lang="pt" altLang="ko-KR" dirty="0" err="1"/>
              <a:t>np.zeros</a:t>
            </a:r>
            <a:r>
              <a:rPr lang="pt" altLang="ko-KR" dirty="0"/>
              <a:t>((32,32,3), np.uint8)</a:t>
            </a:r>
          </a:p>
        </p:txBody>
      </p:sp>
    </p:spTree>
    <p:extLst>
      <p:ext uri="{BB962C8B-B14F-4D97-AF65-F5344CB8AC3E}">
        <p14:creationId xmlns:p14="http://schemas.microsoft.com/office/powerpoint/2010/main" val="199824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422C789-A2BB-4B59-82BF-EAB768112F8B}"/>
              </a:ext>
            </a:extLst>
          </p:cNvPr>
          <p:cNvSpPr/>
          <p:nvPr/>
        </p:nvSpPr>
        <p:spPr>
          <a:xfrm>
            <a:off x="5478542" y="892628"/>
            <a:ext cx="156411" cy="1925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F6F28B73-9608-4C07-AC2D-3FBC88A03B43}"/>
              </a:ext>
            </a:extLst>
          </p:cNvPr>
          <p:cNvSpPr/>
          <p:nvPr/>
        </p:nvSpPr>
        <p:spPr>
          <a:xfrm>
            <a:off x="5313552" y="891673"/>
            <a:ext cx="156411" cy="192505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0AE0A76-404D-4718-9F18-C687A112728E}"/>
              </a:ext>
            </a:extLst>
          </p:cNvPr>
          <p:cNvSpPr/>
          <p:nvPr/>
        </p:nvSpPr>
        <p:spPr>
          <a:xfrm>
            <a:off x="5148562" y="891674"/>
            <a:ext cx="156411" cy="192505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DBBDE29-AFCD-45D5-B0A2-7E69E061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53" y="1125190"/>
            <a:ext cx="3429000" cy="343852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F953F9B3-B81C-4F36-888A-7793B59E0B5F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1228357" y="987927"/>
            <a:ext cx="3920205" cy="18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FF9631F-D225-4F18-9478-0EC978BC7DDF}"/>
              </a:ext>
            </a:extLst>
          </p:cNvPr>
          <p:cNvSpPr/>
          <p:nvPr/>
        </p:nvSpPr>
        <p:spPr>
          <a:xfrm>
            <a:off x="1150152" y="1122507"/>
            <a:ext cx="78205" cy="104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9B4516C-399C-491D-8E8D-233F7A26F513}"/>
              </a:ext>
            </a:extLst>
          </p:cNvPr>
          <p:cNvSpPr/>
          <p:nvPr/>
        </p:nvSpPr>
        <p:spPr>
          <a:xfrm>
            <a:off x="6942732" y="4185237"/>
            <a:ext cx="2964357" cy="108129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BC7B932-9317-4236-A661-BE8F61557096}"/>
              </a:ext>
            </a:extLst>
          </p:cNvPr>
          <p:cNvSpPr/>
          <p:nvPr/>
        </p:nvSpPr>
        <p:spPr>
          <a:xfrm>
            <a:off x="6949083" y="3088931"/>
            <a:ext cx="2964357" cy="1081297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F0A5EF9-2A43-4C27-9905-386B1327D837}"/>
              </a:ext>
            </a:extLst>
          </p:cNvPr>
          <p:cNvSpPr/>
          <p:nvPr/>
        </p:nvSpPr>
        <p:spPr>
          <a:xfrm>
            <a:off x="6952343" y="2009274"/>
            <a:ext cx="2964357" cy="10812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9A34278-7A79-48DC-BAD5-DB75CA9F931B}"/>
              </a:ext>
            </a:extLst>
          </p:cNvPr>
          <p:cNvGrpSpPr/>
          <p:nvPr/>
        </p:nvGrpSpPr>
        <p:grpSpPr>
          <a:xfrm>
            <a:off x="7073870" y="2009274"/>
            <a:ext cx="2253477" cy="1067755"/>
            <a:chOff x="7073870" y="2009274"/>
            <a:chExt cx="2447281" cy="340219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C5909AD5-6AC8-43F6-9D3F-E5A84AD30E1A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1C65DFBD-CB80-4A16-8E68-E27E1C7510EB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D1CE277B-3309-4307-AE8C-36E2BB549BD4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275AD5BE-A68D-4C01-91D4-7ED1B1F576C4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76DC24E8-906F-4D29-97BF-E01247487450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B5FF075D-F6A5-485D-8B0F-C6F6BB4BA717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D5C70A3-F2B2-4EC8-BF7A-F56C87AC2D4B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EEFE473B-3671-447B-B4CB-96BD5FE04C0D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8C2E4FA6-4CCF-48E3-9B65-865F6B4E891D}"/>
              </a:ext>
            </a:extLst>
          </p:cNvPr>
          <p:cNvGrpSpPr/>
          <p:nvPr/>
        </p:nvGrpSpPr>
        <p:grpSpPr>
          <a:xfrm>
            <a:off x="7073869" y="3092430"/>
            <a:ext cx="2253477" cy="1067755"/>
            <a:chOff x="7073870" y="2009274"/>
            <a:chExt cx="2447281" cy="3402193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DFC71E22-1E53-43E8-933C-E21D47285B22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FD3A3CC3-2B95-4C2C-A23F-6F0280A980B6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AFAA02E-93B6-45C5-AB3A-5FE60B48A04A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B430AAC5-3AF3-412F-9C8A-C07A79834A39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3BDD34C-AC25-47E7-913D-2F943CE1069E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524D50E4-8683-4E3C-8E1D-C7815A888951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A3B5A2BF-BD2E-440A-AEE1-142130956323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81217126-BE3F-4985-8C09-A5203FDCBD4A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4CC406C0-2083-4839-87BE-6099A1EDC8FD}"/>
              </a:ext>
            </a:extLst>
          </p:cNvPr>
          <p:cNvGrpSpPr/>
          <p:nvPr/>
        </p:nvGrpSpPr>
        <p:grpSpPr>
          <a:xfrm>
            <a:off x="7073869" y="4180148"/>
            <a:ext cx="2253477" cy="1067755"/>
            <a:chOff x="7073870" y="2009274"/>
            <a:chExt cx="2447281" cy="3402193"/>
          </a:xfrm>
        </p:grpSpPr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2A6124D6-6F94-4D11-AD9B-66F9D9705C9B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3A39EAD5-E6E5-4179-AF53-80AC337DE9F4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DE965F93-7983-4B79-A903-20C9EF0EEDAE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B69470D1-8D85-47CD-8318-5F3A91BE86DB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9B216BAD-C69F-4007-9189-364129878460}"/>
                </a:ext>
              </a:extLst>
            </p:cNvPr>
            <p:cNvSpPr/>
            <p:nvPr/>
          </p:nvSpPr>
          <p:spPr>
            <a:xfrm>
              <a:off x="8227756" y="3731403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5190C22D-C733-40EB-9642-301ABB7D80D4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D04A1641-69DF-4611-BCC2-8E0400978F32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A3A32CA8-D096-45FF-9549-722101108C6F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A634C374-763C-4F6B-AA8B-117D283FE6A9}"/>
              </a:ext>
            </a:extLst>
          </p:cNvPr>
          <p:cNvSpPr/>
          <p:nvPr/>
        </p:nvSpPr>
        <p:spPr>
          <a:xfrm>
            <a:off x="7814069" y="1421016"/>
            <a:ext cx="745786" cy="4689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0~9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448A6EF-AA81-4F87-8BF1-AE0F2129D07E}"/>
              </a:ext>
            </a:extLst>
          </p:cNvPr>
          <p:cNvSpPr txBox="1"/>
          <p:nvPr/>
        </p:nvSpPr>
        <p:spPr>
          <a:xfrm>
            <a:off x="8573740" y="148263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라벨 </a:t>
            </a:r>
            <a:r>
              <a:rPr lang="en-US" altLang="ko-KR"/>
              <a:t>(1</a:t>
            </a:r>
            <a:r>
              <a:rPr lang="ko-KR" altLang="en-US"/>
              <a:t>바이트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1277F4D-95BE-4D20-BAE5-F5CF46818CC5}"/>
              </a:ext>
            </a:extLst>
          </p:cNvPr>
          <p:cNvSpPr txBox="1"/>
          <p:nvPr/>
        </p:nvSpPr>
        <p:spPr>
          <a:xfrm>
            <a:off x="4534972" y="426089"/>
            <a:ext cx="219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OpenCV 1 pixel (BGR)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60B4CDF1-4B02-4AD2-ADEF-BA757504DCB8}"/>
              </a:ext>
            </a:extLst>
          </p:cNvPr>
          <p:cNvSpPr/>
          <p:nvPr/>
        </p:nvSpPr>
        <p:spPr>
          <a:xfrm>
            <a:off x="6952343" y="2007415"/>
            <a:ext cx="72572" cy="78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DA7E584A-9372-4498-BF74-ED2EEFC0920B}"/>
              </a:ext>
            </a:extLst>
          </p:cNvPr>
          <p:cNvSpPr/>
          <p:nvPr/>
        </p:nvSpPr>
        <p:spPr>
          <a:xfrm>
            <a:off x="6949082" y="3097256"/>
            <a:ext cx="72572" cy="78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88EDD01D-AA8E-4068-8742-6C87927939AF}"/>
              </a:ext>
            </a:extLst>
          </p:cNvPr>
          <p:cNvSpPr/>
          <p:nvPr/>
        </p:nvSpPr>
        <p:spPr>
          <a:xfrm>
            <a:off x="6942732" y="4185572"/>
            <a:ext cx="72572" cy="782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43F2800-5DB6-4E0E-8638-6E13FE9741E4}"/>
              </a:ext>
            </a:extLst>
          </p:cNvPr>
          <p:cNvCxnSpPr>
            <a:cxnSpLocks/>
            <a:stCxn id="53" idx="1"/>
            <a:endCxn id="9" idx="2"/>
          </p:cNvCxnSpPr>
          <p:nvPr/>
        </p:nvCxnSpPr>
        <p:spPr>
          <a:xfrm flipH="1" flipV="1">
            <a:off x="5226768" y="1084179"/>
            <a:ext cx="1715964" cy="314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1258213E-558D-4517-BEBD-BEAC64C1BF8E}"/>
              </a:ext>
            </a:extLst>
          </p:cNvPr>
          <p:cNvCxnSpPr>
            <a:cxnSpLocks/>
            <a:stCxn id="52" idx="1"/>
            <a:endCxn id="8" idx="2"/>
          </p:cNvCxnSpPr>
          <p:nvPr/>
        </p:nvCxnSpPr>
        <p:spPr>
          <a:xfrm flipH="1" flipV="1">
            <a:off x="5391758" y="1084178"/>
            <a:ext cx="1557324" cy="205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="" xmlns:a16="http://schemas.microsoft.com/office/drawing/2014/main" id="{04DDB420-F578-46E7-92BB-3E0376E02368}"/>
              </a:ext>
            </a:extLst>
          </p:cNvPr>
          <p:cNvCxnSpPr>
            <a:cxnSpLocks/>
            <a:stCxn id="47" idx="1"/>
            <a:endCxn id="7" idx="2"/>
          </p:cNvCxnSpPr>
          <p:nvPr/>
        </p:nvCxnSpPr>
        <p:spPr>
          <a:xfrm flipH="1" flipV="1">
            <a:off x="5556748" y="1085133"/>
            <a:ext cx="1395595" cy="96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728E46F-C3D0-460D-9B9C-058DCC5490B4}"/>
              </a:ext>
            </a:extLst>
          </p:cNvPr>
          <p:cNvSpPr txBox="1"/>
          <p:nvPr/>
        </p:nvSpPr>
        <p:spPr>
          <a:xfrm>
            <a:off x="10038228" y="2348509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 region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F8575FD-369D-4989-83BF-42B7E2471E99}"/>
              </a:ext>
            </a:extLst>
          </p:cNvPr>
          <p:cNvSpPr txBox="1"/>
          <p:nvPr/>
        </p:nvSpPr>
        <p:spPr>
          <a:xfrm>
            <a:off x="10038227" y="342900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 region</a:t>
            </a:r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396F2A2A-1CD6-4D8C-9D84-14828562A400}"/>
              </a:ext>
            </a:extLst>
          </p:cNvPr>
          <p:cNvSpPr txBox="1"/>
          <p:nvPr/>
        </p:nvSpPr>
        <p:spPr>
          <a:xfrm>
            <a:off x="10038228" y="4565568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 region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3DFD6F1-C4EC-4DA2-9C3D-0692238CF67A}"/>
              </a:ext>
            </a:extLst>
          </p:cNvPr>
          <p:cNvSpPr/>
          <p:nvPr/>
        </p:nvSpPr>
        <p:spPr>
          <a:xfrm>
            <a:off x="168309" y="4633624"/>
            <a:ext cx="5927692" cy="1989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ii in range(32 * 32):</a:t>
            </a:r>
          </a:p>
          <a:p>
            <a:r>
              <a:rPr lang="en" altLang="ko-KR" dirty="0"/>
              <a:t>    #</a:t>
            </a:r>
            <a:r>
              <a:rPr lang="en" altLang="ko-KR" dirty="0" err="1"/>
              <a:t>opencv</a:t>
            </a:r>
            <a:r>
              <a:rPr lang="en" altLang="ko-KR" dirty="0"/>
              <a:t> actually uses BGR instead of RGB</a:t>
            </a:r>
          </a:p>
          <a:p>
            <a:r>
              <a:rPr lang="en" altLang="ko-KR" dirty="0"/>
              <a:t>    y = </a:t>
            </a:r>
            <a:r>
              <a:rPr lang="en" altLang="ko-KR" dirty="0" err="1"/>
              <a:t>int</a:t>
            </a:r>
            <a:r>
              <a:rPr lang="en" altLang="ko-KR" dirty="0"/>
              <a:t>(ii/32)</a:t>
            </a:r>
          </a:p>
          <a:p>
            <a:r>
              <a:rPr lang="en" altLang="ko-KR" dirty="0"/>
              <a:t>    x = </a:t>
            </a:r>
            <a:r>
              <a:rPr lang="en" altLang="ko-KR" dirty="0" err="1"/>
              <a:t>int</a:t>
            </a:r>
            <a:r>
              <a:rPr lang="en" altLang="ko-KR" dirty="0"/>
              <a:t>(ii%32)</a:t>
            </a:r>
          </a:p>
          <a:p>
            <a:r>
              <a:rPr lang="en" altLang="ko-KR" dirty="0"/>
              <a:t>    mat[y,x,0] = buffer[2 * 32 * 32 + ii] #B</a:t>
            </a:r>
          </a:p>
          <a:p>
            <a:r>
              <a:rPr lang="en" altLang="ko-KR" dirty="0"/>
              <a:t>    mat[y,x,1] = buffer[1 * 32 * 32 + ii] #G</a:t>
            </a:r>
          </a:p>
          <a:p>
            <a:r>
              <a:rPr lang="en" altLang="ko-KR" dirty="0"/>
              <a:t>    mat[y,x,2] = buffer[0 * 32 * 32 + ii] #R</a:t>
            </a:r>
          </a:p>
        </p:txBody>
      </p:sp>
    </p:spTree>
    <p:extLst>
      <p:ext uri="{BB962C8B-B14F-4D97-AF65-F5344CB8AC3E}">
        <p14:creationId xmlns:p14="http://schemas.microsoft.com/office/powerpoint/2010/main" val="418680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98191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200" dirty="0"/>
              <a:t>기존</a:t>
            </a:r>
            <a:r>
              <a:rPr lang="en-US" altLang="ko-KR" sz="3200" dirty="0"/>
              <a:t> </a:t>
            </a:r>
            <a:r>
              <a:rPr lang="ko-KR" altLang="en-US" sz="3200" dirty="0"/>
              <a:t>딥 러닝 플랫폼과 모델 커스터마이징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91322" y="1671204"/>
            <a:ext cx="116306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가위</a:t>
            </a:r>
            <a:r>
              <a:rPr lang="en-US" altLang="ko-KR" dirty="0"/>
              <a:t>/ </a:t>
            </a:r>
            <a:r>
              <a:rPr lang="ko-KR" altLang="en-US" dirty="0"/>
              <a:t>바위</a:t>
            </a:r>
            <a:r>
              <a:rPr lang="en-US" altLang="ko-KR" dirty="0"/>
              <a:t>/ </a:t>
            </a:r>
            <a:r>
              <a:rPr lang="ko-KR" altLang="en-US" dirty="0"/>
              <a:t>보를 추가하기 위한 </a:t>
            </a:r>
            <a:r>
              <a:rPr lang="ko-KR" altLang="en-US" b="1" dirty="0">
                <a:solidFill>
                  <a:srgbClr val="FF0000"/>
                </a:solidFill>
              </a:rPr>
              <a:t>선행 작업</a:t>
            </a:r>
            <a:r>
              <a:rPr lang="ko-KR" altLang="en-US" dirty="0"/>
              <a:t>을 진행하자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ko-KR" altLang="en-US" dirty="0"/>
              <a:t>조건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Intel Caffe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3"/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샘플 </a:t>
            </a:r>
            <a:r>
              <a:rPr lang="en-US" altLang="ko-KR" dirty="0"/>
              <a:t>Test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Cifar10 </a:t>
            </a:r>
            <a:r>
              <a:rPr lang="ko-KR" altLang="en-US" dirty="0"/>
              <a:t>이미지 변환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가위</a:t>
            </a:r>
            <a:r>
              <a:rPr lang="en-US" altLang="ko-KR" dirty="0"/>
              <a:t>/ </a:t>
            </a:r>
            <a:r>
              <a:rPr lang="ko-KR" altLang="en-US" dirty="0"/>
              <a:t>바위</a:t>
            </a:r>
            <a:r>
              <a:rPr lang="en-US" altLang="ko-KR" dirty="0"/>
              <a:t>/ </a:t>
            </a:r>
            <a:r>
              <a:rPr lang="ko-KR" altLang="en-US" dirty="0"/>
              <a:t>보 이미지 생성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라벨링</a:t>
            </a:r>
            <a:r>
              <a:rPr lang="ko-KR" altLang="en-US" dirty="0"/>
              <a:t> 및 </a:t>
            </a:r>
            <a:r>
              <a:rPr lang="en-US" altLang="ko-KR" dirty="0"/>
              <a:t>DB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및 학습 파라미터 조정</a:t>
            </a:r>
            <a:endParaRPr lang="en-US" altLang="ko-KR" dirty="0"/>
          </a:p>
          <a:p>
            <a:pPr lvl="2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86576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Review &amp; Preview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94" y="2494724"/>
            <a:ext cx="2176462" cy="20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9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64887"/>
            <a:ext cx="380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파일명 생성과 </a:t>
            </a:r>
            <a:r>
              <a:rPr lang="en-US" altLang="ko-KR"/>
              <a:t>png </a:t>
            </a:r>
            <a:r>
              <a:rPr lang="ko-KR" altLang="en-US"/>
              <a:t>파일로 저장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1134219"/>
            <a:ext cx="11370331" cy="1357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filename = path + '/' + name[label] + '/' + name[label] + '%05d' % (</a:t>
            </a:r>
            <a:r>
              <a:rPr lang="en" altLang="ko-KR" dirty="0" err="1"/>
              <a:t>name_cnt</a:t>
            </a:r>
            <a:r>
              <a:rPr lang="en" altLang="ko-KR" dirty="0"/>
              <a:t>[label])</a:t>
            </a:r>
          </a:p>
          <a:p>
            <a:r>
              <a:rPr lang="en" altLang="ko-KR" dirty="0"/>
              <a:t>filename += '.</a:t>
            </a:r>
            <a:r>
              <a:rPr lang="en" altLang="ko-KR" dirty="0" err="1"/>
              <a:t>png</a:t>
            </a:r>
            <a:r>
              <a:rPr lang="en" altLang="ko-KR" dirty="0"/>
              <a:t>’</a:t>
            </a:r>
          </a:p>
          <a:p>
            <a:r>
              <a:rPr lang="en" altLang="ko-KR" dirty="0" err="1"/>
              <a:t>name_cnt</a:t>
            </a:r>
            <a:r>
              <a:rPr lang="en" altLang="ko-KR" dirty="0"/>
              <a:t>[label] += 1</a:t>
            </a:r>
          </a:p>
          <a:p>
            <a:r>
              <a:rPr lang="en" altLang="ko-KR" dirty="0"/>
              <a:t>cv2.imwrite(filename, mat, </a:t>
            </a:r>
            <a:r>
              <a:rPr lang="en" altLang="ko-KR" dirty="0" err="1"/>
              <a:t>params</a:t>
            </a:r>
            <a:r>
              <a:rPr lang="en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480490E-F096-4F8A-BB76-0601AE16B75D}"/>
              </a:ext>
            </a:extLst>
          </p:cNvPr>
          <p:cNvSpPr txBox="1"/>
          <p:nvPr/>
        </p:nvSpPr>
        <p:spPr>
          <a:xfrm>
            <a:off x="197555" y="2853265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테스트 파일도 동일하게 처리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6CA3815-8B9A-4136-A87B-F4CF14167558}"/>
              </a:ext>
            </a:extLst>
          </p:cNvPr>
          <p:cNvSpPr/>
          <p:nvPr/>
        </p:nvSpPr>
        <p:spPr>
          <a:xfrm>
            <a:off x="197555" y="3222597"/>
            <a:ext cx="11370331" cy="739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fn</a:t>
            </a:r>
            <a:r>
              <a:rPr lang="en" altLang="ko-KR" dirty="0"/>
              <a:t> = path + '/</a:t>
            </a:r>
            <a:r>
              <a:rPr lang="en" altLang="ko-KR" dirty="0" err="1"/>
              <a:t>test_batch.bin</a:t>
            </a:r>
            <a:r>
              <a:rPr lang="en" altLang="ko-KR" dirty="0"/>
              <a:t>’</a:t>
            </a:r>
          </a:p>
          <a:p>
            <a:r>
              <a:rPr lang="en" altLang="ko-KR" dirty="0"/>
              <a:t>print('test filename : ' + </a:t>
            </a:r>
            <a:r>
              <a:rPr lang="en" altLang="ko-KR" dirty="0" err="1"/>
              <a:t>fn</a:t>
            </a:r>
            <a:r>
              <a:rPr lang="en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1B6F7E-AF6A-4C3C-865E-4247DC057D7C}"/>
              </a:ext>
            </a:extLst>
          </p:cNvPr>
          <p:cNvSpPr txBox="1"/>
          <p:nvPr/>
        </p:nvSpPr>
        <p:spPr>
          <a:xfrm>
            <a:off x="197555" y="42279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93E3404-D8C8-4FB4-BE0E-B27E56EDD58C}"/>
              </a:ext>
            </a:extLst>
          </p:cNvPr>
          <p:cNvSpPr/>
          <p:nvPr/>
        </p:nvSpPr>
        <p:spPr>
          <a:xfrm>
            <a:off x="197555" y="4597235"/>
            <a:ext cx="11370331" cy="9679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smtClean="0"/>
              <a:t>$   source </a:t>
            </a:r>
            <a:r>
              <a:rPr lang="en" altLang="ko-KR" dirty="0"/>
              <a:t>/</a:t>
            </a:r>
            <a:r>
              <a:rPr lang="en" altLang="ko-KR" dirty="0" smtClean="0"/>
              <a:t>opt/intel/openvino/bin/setupvars.sh</a:t>
            </a:r>
            <a:endParaRPr lang="en" altLang="ko-KR" dirty="0"/>
          </a:p>
          <a:p>
            <a:r>
              <a:rPr lang="en" altLang="ko-KR" dirty="0" smtClean="0"/>
              <a:t>$   cd ~/caffe/examples/cifar10</a:t>
            </a:r>
            <a:endParaRPr lang="en" altLang="ko-KR" dirty="0"/>
          </a:p>
          <a:p>
            <a:r>
              <a:rPr lang="en" altLang="ko-KR" dirty="0" smtClean="0"/>
              <a:t>$   python3 </a:t>
            </a:r>
            <a:r>
              <a:rPr lang="en" altLang="ko-KR" dirty="0"/>
              <a:t>cifar2png.py</a:t>
            </a:r>
          </a:p>
        </p:txBody>
      </p:sp>
    </p:spTree>
    <p:extLst>
      <p:ext uri="{BB962C8B-B14F-4D97-AF65-F5344CB8AC3E}">
        <p14:creationId xmlns:p14="http://schemas.microsoft.com/office/powerpoint/2010/main" val="2537176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082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pic>
        <p:nvPicPr>
          <p:cNvPr id="11" name="Image121">
            <a:extLst>
              <a:ext uri="{FF2B5EF4-FFF2-40B4-BE49-F238E27FC236}">
                <a16:creationId xmlns="" xmlns:a16="http://schemas.microsoft.com/office/drawing/2014/main" id="{880A89FA-E8CB-4CF5-B113-94DD9D311C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738841" y="1567180"/>
            <a:ext cx="6120130" cy="39744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49C2216-58FE-BE48-89B5-4DF9B540A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9" y="1567180"/>
            <a:ext cx="5313219" cy="23533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0513174-D65A-B841-B061-0CF61FC6E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2" y="4035951"/>
            <a:ext cx="4284691" cy="273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5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427948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웹카메라 오픈하고 화면에 출력하기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2033914"/>
            <a:ext cx="5839169" cy="18980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cap = cv2.VideoCapture(0)</a:t>
            </a:r>
          </a:p>
          <a:p>
            <a:r>
              <a:rPr lang="en" altLang="ko-KR" dirty="0"/>
              <a:t>if not </a:t>
            </a:r>
            <a:r>
              <a:rPr lang="en" altLang="ko-KR" dirty="0" err="1"/>
              <a:t>cap.isOpened</a:t>
            </a:r>
            <a:r>
              <a:rPr lang="en" altLang="ko-KR" dirty="0"/>
              <a:t>(): </a:t>
            </a:r>
            <a:r>
              <a:rPr lang="en" altLang="ko-KR" dirty="0" err="1"/>
              <a:t>sys.exit</a:t>
            </a:r>
            <a:r>
              <a:rPr lang="en" altLang="ko-KR" dirty="0"/>
              <a:t>(‘camera error’)</a:t>
            </a:r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" altLang="ko-KR" dirty="0"/>
              <a:t>while True:</a:t>
            </a:r>
          </a:p>
          <a:p>
            <a:r>
              <a:rPr lang="en" altLang="ko-KR" dirty="0"/>
              <a:t>  ret, frame = </a:t>
            </a:r>
            <a:r>
              <a:rPr lang="en" altLang="ko-KR" dirty="0" err="1"/>
              <a:t>cap.read</a:t>
            </a:r>
            <a:r>
              <a:rPr lang="en" altLang="ko-KR" dirty="0"/>
              <a:t>();</a:t>
            </a:r>
          </a:p>
          <a:p>
            <a:r>
              <a:rPr lang="en" altLang="ko-KR" dirty="0"/>
              <a:t>  if ret: cv2.imshow('view', frame)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472757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/>
              <a:t>웹</a:t>
            </a:r>
            <a:r>
              <a:rPr lang="en-US" altLang="ko-KR" dirty="0"/>
              <a:t> </a:t>
            </a:r>
            <a:r>
              <a:rPr lang="ko-KR" altLang="en-US"/>
              <a:t>카메라로 가위</a:t>
            </a:r>
            <a:r>
              <a:rPr lang="en-US" altLang="ko-KR"/>
              <a:t>/</a:t>
            </a:r>
            <a:r>
              <a:rPr lang="ko-KR" altLang="en-US"/>
              <a:t>바위</a:t>
            </a:r>
            <a:r>
              <a:rPr lang="en-US" altLang="ko-KR"/>
              <a:t>/</a:t>
            </a:r>
            <a:r>
              <a:rPr lang="ko-KR" altLang="en-US"/>
              <a:t>보 이미지 생성하기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7FBBCA7-6497-4AC3-B478-2949DF91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550" y="1026951"/>
            <a:ext cx="5447619" cy="5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9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92948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중앙에 표시할 정사각형 </a:t>
            </a:r>
            <a:r>
              <a:rPr lang="ko-KR" altLang="en-US"/>
              <a:t>좌표 설정하기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162280"/>
            <a:ext cx="6474708" cy="171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rows, cols, channels = </a:t>
            </a:r>
            <a:r>
              <a:rPr lang="en" altLang="ko-KR" dirty="0" err="1"/>
              <a:t>frame.shape</a:t>
            </a:r>
            <a:endParaRPr lang="en" altLang="ko-KR" dirty="0"/>
          </a:p>
          <a:p>
            <a:r>
              <a:rPr lang="en" altLang="ko-KR" dirty="0"/>
              <a:t>width = cols</a:t>
            </a:r>
          </a:p>
          <a:p>
            <a:r>
              <a:rPr lang="en" altLang="ko-KR" dirty="0"/>
              <a:t>height = rows</a:t>
            </a:r>
          </a:p>
          <a:p>
            <a:r>
              <a:rPr lang="en" altLang="ko-KR" dirty="0"/>
              <a:t>length = min(width, height)</a:t>
            </a:r>
          </a:p>
          <a:p>
            <a:endParaRPr lang="en-US" altLang="ko-KR" dirty="0"/>
          </a:p>
          <a:p>
            <a:r>
              <a:rPr lang="en" altLang="ko-KR" dirty="0" err="1"/>
              <a:t>pt</a:t>
            </a:r>
            <a:r>
              <a:rPr lang="en" altLang="ko-KR" dirty="0"/>
              <a:t> = [60,60]</a:t>
            </a:r>
          </a:p>
        </p:txBody>
      </p:sp>
      <p:pic>
        <p:nvPicPr>
          <p:cNvPr id="11" name="Image15">
            <a:extLst>
              <a:ext uri="{FF2B5EF4-FFF2-40B4-BE49-F238E27FC236}">
                <a16:creationId xmlns="" xmlns:a16="http://schemas.microsoft.com/office/drawing/2014/main" id="{C8F1C0A3-B30E-49BC-8166-429230E06F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207728" y="603858"/>
            <a:ext cx="4360158" cy="34989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30B3821-80DC-5E48-98AC-F841E5C0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" y="3231431"/>
            <a:ext cx="5642610" cy="319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7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CA69D31-B0B7-6943-89C0-8202CB79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821690"/>
            <a:ext cx="5715000" cy="5054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0C204D3-AC2A-E040-9E7D-018724F8A5BE}"/>
              </a:ext>
            </a:extLst>
          </p:cNvPr>
          <p:cNvSpPr/>
          <p:nvPr/>
        </p:nvSpPr>
        <p:spPr>
          <a:xfrm>
            <a:off x="197555" y="6036310"/>
            <a:ext cx="11370331" cy="626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if width &lt; height: </a:t>
            </a:r>
            <a:r>
              <a:rPr lang="en" altLang="ko-KR" dirty="0" err="1"/>
              <a:t>pt</a:t>
            </a:r>
            <a:r>
              <a:rPr lang="en" altLang="ko-KR" dirty="0"/>
              <a:t>[1] += </a:t>
            </a:r>
            <a:r>
              <a:rPr lang="en" altLang="ko-KR" dirty="0" err="1"/>
              <a:t>int</a:t>
            </a:r>
            <a:r>
              <a:rPr lang="en" altLang="ko-KR" dirty="0"/>
              <a:t>((height - length) / 2)</a:t>
            </a:r>
          </a:p>
          <a:p>
            <a:r>
              <a:rPr lang="en" altLang="ko-KR" dirty="0"/>
              <a:t>else: </a:t>
            </a:r>
            <a:r>
              <a:rPr lang="en" altLang="ko-KR" dirty="0" err="1"/>
              <a:t>pt</a:t>
            </a:r>
            <a:r>
              <a:rPr lang="en" altLang="ko-KR" dirty="0"/>
              <a:t>[0] += </a:t>
            </a:r>
            <a:r>
              <a:rPr lang="en" altLang="ko-KR" dirty="0" err="1"/>
              <a:t>int</a:t>
            </a:r>
            <a:r>
              <a:rPr lang="en" altLang="ko-KR" dirty="0"/>
              <a:t>((width - length) / 2)</a:t>
            </a:r>
          </a:p>
        </p:txBody>
      </p:sp>
    </p:spTree>
    <p:extLst>
      <p:ext uri="{BB962C8B-B14F-4D97-AF65-F5344CB8AC3E}">
        <p14:creationId xmlns:p14="http://schemas.microsoft.com/office/powerpoint/2010/main" val="1040283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273A22B-DFCB-4B1B-8BAC-C0BFD3BB825A}"/>
              </a:ext>
            </a:extLst>
          </p:cNvPr>
          <p:cNvSpPr txBox="1"/>
          <p:nvPr/>
        </p:nvSpPr>
        <p:spPr>
          <a:xfrm>
            <a:off x="197555" y="5695720"/>
            <a:ext cx="674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정사각형 좌표 잘라내고</a:t>
            </a:r>
            <a:r>
              <a:rPr lang="en-US" altLang="ko-KR" dirty="0"/>
              <a:t>, 32x32 </a:t>
            </a:r>
            <a:r>
              <a:rPr lang="ko-KR" altLang="en-US" dirty="0"/>
              <a:t>로 </a:t>
            </a:r>
            <a:r>
              <a:rPr lang="en-US" altLang="ko-KR" dirty="0" err="1"/>
              <a:t>Cifar</a:t>
            </a:r>
            <a:r>
              <a:rPr lang="ko-KR" altLang="en-US" dirty="0"/>
              <a:t>와 동일한 크기로 변경하기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EC19736-BBD5-4448-9159-4E1C391765EF}"/>
              </a:ext>
            </a:extLst>
          </p:cNvPr>
          <p:cNvSpPr/>
          <p:nvPr/>
        </p:nvSpPr>
        <p:spPr>
          <a:xfrm>
            <a:off x="256831" y="6065052"/>
            <a:ext cx="11370331" cy="626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mid_frame</a:t>
            </a:r>
            <a:r>
              <a:rPr lang="en" altLang="ko-KR" dirty="0"/>
              <a:t> = frame[</a:t>
            </a:r>
            <a:r>
              <a:rPr lang="en" altLang="ko-KR" dirty="0" err="1"/>
              <a:t>pt</a:t>
            </a:r>
            <a:r>
              <a:rPr lang="en" altLang="ko-KR" dirty="0"/>
              <a:t>[1]:</a:t>
            </a:r>
            <a:r>
              <a:rPr lang="en" altLang="ko-KR" dirty="0" err="1"/>
              <a:t>pt</a:t>
            </a:r>
            <a:r>
              <a:rPr lang="en" altLang="ko-KR" dirty="0"/>
              <a:t>[1]+length, </a:t>
            </a:r>
            <a:r>
              <a:rPr lang="en" altLang="ko-KR" dirty="0" err="1"/>
              <a:t>pt</a:t>
            </a:r>
            <a:r>
              <a:rPr lang="en" altLang="ko-KR" dirty="0"/>
              <a:t>[0]:</a:t>
            </a:r>
            <a:r>
              <a:rPr lang="en" altLang="ko-KR" dirty="0" err="1"/>
              <a:t>pt</a:t>
            </a:r>
            <a:r>
              <a:rPr lang="en" altLang="ko-KR" dirty="0"/>
              <a:t>[0]+length]</a:t>
            </a:r>
          </a:p>
          <a:p>
            <a:r>
              <a:rPr lang="en" altLang="ko-KR" dirty="0" err="1"/>
              <a:t>cut_frame</a:t>
            </a:r>
            <a:r>
              <a:rPr lang="en" altLang="ko-KR" dirty="0"/>
              <a:t> = cv2.resize(</a:t>
            </a:r>
            <a:r>
              <a:rPr lang="en" altLang="ko-KR" dirty="0" err="1"/>
              <a:t>mid_frame</a:t>
            </a:r>
            <a:r>
              <a:rPr lang="en" altLang="ko-KR" dirty="0"/>
              <a:t>, (32, 32))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D7F5FB0-3823-F94C-89CD-A54D65E72257}"/>
              </a:ext>
            </a:extLst>
          </p:cNvPr>
          <p:cNvSpPr txBox="1"/>
          <p:nvPr/>
        </p:nvSpPr>
        <p:spPr>
          <a:xfrm>
            <a:off x="197555" y="79294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초록색 사각형 표시하기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AEA71B5-3079-8D49-9798-E4C13CDD2B6B}"/>
              </a:ext>
            </a:extLst>
          </p:cNvPr>
          <p:cNvSpPr/>
          <p:nvPr/>
        </p:nvSpPr>
        <p:spPr>
          <a:xfrm>
            <a:off x="256831" y="1162280"/>
            <a:ext cx="11370331" cy="1192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green = (0, 255, 0)  #BGR</a:t>
            </a:r>
          </a:p>
          <a:p>
            <a:r>
              <a:rPr lang="en" altLang="ko-KR" dirty="0"/>
              <a:t>length -= 120</a:t>
            </a:r>
          </a:p>
          <a:p>
            <a:r>
              <a:rPr lang="en" altLang="ko-KR" dirty="0"/>
              <a:t>cv2.rectangle(frame, (</a:t>
            </a:r>
            <a:r>
              <a:rPr lang="en" altLang="ko-KR" dirty="0" err="1"/>
              <a:t>pt</a:t>
            </a:r>
            <a:r>
              <a:rPr lang="en" altLang="ko-KR" dirty="0"/>
              <a:t>[0], </a:t>
            </a:r>
            <a:r>
              <a:rPr lang="en" altLang="ko-KR" dirty="0" err="1"/>
              <a:t>pt</a:t>
            </a:r>
            <a:r>
              <a:rPr lang="en" altLang="ko-KR" dirty="0"/>
              <a:t>[1]), (</a:t>
            </a:r>
            <a:r>
              <a:rPr lang="en" altLang="ko-KR" dirty="0" err="1"/>
              <a:t>pt</a:t>
            </a:r>
            <a:r>
              <a:rPr lang="en" altLang="ko-KR" dirty="0"/>
              <a:t>[0]+length, </a:t>
            </a:r>
            <a:r>
              <a:rPr lang="en" altLang="ko-KR" dirty="0" err="1"/>
              <a:t>pt</a:t>
            </a:r>
            <a:r>
              <a:rPr lang="en" altLang="ko-KR" dirty="0"/>
              <a:t>[1]+length), green, 4)</a:t>
            </a:r>
          </a:p>
          <a:p>
            <a:r>
              <a:rPr lang="en" altLang="ko-KR" dirty="0"/>
              <a:t>cv2.imshow('view', frame)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6DDA60D0-6EC6-1F48-8E62-620B972D1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55" y="2355620"/>
            <a:ext cx="8255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197555" y="4672391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윈도우에 저장할 이미지 표시하기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256831" y="5041723"/>
            <a:ext cx="11370331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imshow</a:t>
            </a:r>
            <a:r>
              <a:rPr lang="en" altLang="ko-KR" dirty="0"/>
              <a:t>(‘cut’, </a:t>
            </a:r>
            <a:r>
              <a:rPr lang="en" altLang="ko-KR" dirty="0" err="1"/>
              <a:t>cut_frame</a:t>
            </a:r>
            <a:r>
              <a:rPr lang="en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C71174A-8510-6B48-9608-5F2E7F88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78" y="786737"/>
            <a:ext cx="5957721" cy="37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2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9294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PNG</a:t>
            </a:r>
            <a:r>
              <a:rPr lang="ko-KR" altLang="en-US"/>
              <a:t> 파일로 저장 속성 설정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162280"/>
            <a:ext cx="5366926" cy="978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params</a:t>
            </a:r>
            <a:r>
              <a:rPr lang="en" altLang="ko-KR" dirty="0"/>
              <a:t> = list()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(cv2.IMWRITE_PNG_COMPRESSION)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197555" y="3706316"/>
            <a:ext cx="235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저장하기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245348" y="4237562"/>
            <a:ext cx="5366926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cv2.imwrite(filename, </a:t>
            </a:r>
            <a:r>
              <a:rPr lang="en" altLang="ko-KR" dirty="0" err="1"/>
              <a:t>cut_frame</a:t>
            </a:r>
            <a:r>
              <a:rPr lang="en" altLang="ko-KR" dirty="0"/>
              <a:t>, </a:t>
            </a:r>
            <a:r>
              <a:rPr lang="en" altLang="ko-KR" dirty="0" err="1"/>
              <a:t>params</a:t>
            </a:r>
            <a:r>
              <a:rPr lang="en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106BEC7-BB11-4062-AEBA-B10C7846392C}"/>
              </a:ext>
            </a:extLst>
          </p:cNvPr>
          <p:cNvSpPr txBox="1"/>
          <p:nvPr/>
        </p:nvSpPr>
        <p:spPr>
          <a:xfrm>
            <a:off x="138279" y="2259395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저장 파일명 설정하기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BE65CDBC-2526-4A1E-80EE-35B1CD4867BA}"/>
              </a:ext>
            </a:extLst>
          </p:cNvPr>
          <p:cNvSpPr/>
          <p:nvPr/>
        </p:nvSpPr>
        <p:spPr>
          <a:xfrm>
            <a:off x="197556" y="2628727"/>
            <a:ext cx="5366926" cy="978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cwd</a:t>
            </a:r>
            <a:r>
              <a:rPr lang="en" altLang="ko-KR" dirty="0"/>
              <a:t> = </a:t>
            </a:r>
            <a:r>
              <a:rPr lang="en" altLang="ko-KR" dirty="0" err="1"/>
              <a:t>os.getcwd</a:t>
            </a:r>
            <a:r>
              <a:rPr lang="en" altLang="ko-KR" dirty="0"/>
              <a:t>() </a:t>
            </a:r>
          </a:p>
          <a:p>
            <a:r>
              <a:rPr lang="en" altLang="ko-KR" dirty="0"/>
              <a:t>filename = </a:t>
            </a:r>
            <a:r>
              <a:rPr lang="en" altLang="ko-KR" dirty="0" err="1"/>
              <a:t>cwd</a:t>
            </a:r>
            <a:r>
              <a:rPr lang="en" altLang="ko-KR" dirty="0"/>
              <a:t>+‘/’+</a:t>
            </a:r>
            <a:r>
              <a:rPr lang="en" altLang="ko-KR" dirty="0" err="1"/>
              <a:t>strftime</a:t>
            </a:r>
            <a:r>
              <a:rPr lang="en" altLang="ko-KR" dirty="0"/>
              <a:t>(‘%</a:t>
            </a:r>
            <a:r>
              <a:rPr lang="en" altLang="ko-KR" dirty="0" err="1"/>
              <a:t>d%H%M%S</a:t>
            </a:r>
            <a:r>
              <a:rPr lang="en" altLang="ko-KR" dirty="0"/>
              <a:t>’, </a:t>
            </a:r>
            <a:r>
              <a:rPr lang="en" altLang="ko-KR" dirty="0" err="1"/>
              <a:t>localtime</a:t>
            </a:r>
            <a:r>
              <a:rPr lang="en" altLang="ko-KR" dirty="0"/>
              <a:t>()) </a:t>
            </a:r>
            <a:br>
              <a:rPr lang="en" altLang="ko-KR" dirty="0"/>
            </a:br>
            <a:r>
              <a:rPr lang="en" altLang="ko-KR" dirty="0"/>
              <a:t>              +</a:t>
            </a:r>
            <a:r>
              <a:rPr lang="en" altLang="ko-KR" dirty="0" err="1"/>
              <a:t>str</a:t>
            </a:r>
            <a:r>
              <a:rPr lang="en" altLang="ko-KR" dirty="0"/>
              <a:t>(</a:t>
            </a:r>
            <a:r>
              <a:rPr lang="en" altLang="ko-KR" dirty="0" err="1"/>
              <a:t>random.randrange</a:t>
            </a:r>
            <a:r>
              <a:rPr lang="en" altLang="ko-KR" dirty="0"/>
              <a:t>(1,10000))+’.</a:t>
            </a:r>
            <a:r>
              <a:rPr lang="en" altLang="ko-KR" dirty="0" err="1"/>
              <a:t>png</a:t>
            </a:r>
            <a:r>
              <a:rPr lang="en" altLang="ko-KR" dirty="0"/>
              <a:t>’</a:t>
            </a:r>
            <a:endParaRPr lang="ko-KR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D4C9B30-1EAA-47D3-B84D-6420DEB17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1" y="451269"/>
            <a:ext cx="8047174" cy="61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2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9294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라이브러리 위치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162280"/>
            <a:ext cx="11370331" cy="750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smtClean="0"/>
              <a:t>$   source </a:t>
            </a:r>
            <a:r>
              <a:rPr lang="en" altLang="ko-KR" dirty="0"/>
              <a:t>/</a:t>
            </a:r>
            <a:r>
              <a:rPr lang="en" altLang="ko-KR" dirty="0" smtClean="0"/>
              <a:t>opt/intel/openvino/bin/setupvars.sh</a:t>
            </a:r>
            <a:endParaRPr lang="en" altLang="ko-KR" dirty="0"/>
          </a:p>
          <a:p>
            <a:r>
              <a:rPr lang="en" altLang="ko-KR" dirty="0"/>
              <a:t>[</a:t>
            </a:r>
            <a:r>
              <a:rPr lang="en" altLang="ko-KR" dirty="0" err="1"/>
              <a:t>setupvars.sh</a:t>
            </a:r>
            <a:r>
              <a:rPr lang="en" altLang="ko-KR" dirty="0"/>
              <a:t>] </a:t>
            </a:r>
            <a:r>
              <a:rPr lang="en" altLang="ko-KR" dirty="0" err="1"/>
              <a:t>OpenVINO</a:t>
            </a:r>
            <a:r>
              <a:rPr lang="en" altLang="ko-KR" dirty="0"/>
              <a:t> </a:t>
            </a:r>
            <a:r>
              <a:rPr lang="en" altLang="ko-KR"/>
              <a:t>environment </a:t>
            </a:r>
            <a:r>
              <a:rPr lang="en" altLang="ko-KR" smtClean="0"/>
              <a:t>initialized</a:t>
            </a:r>
            <a:endParaRPr lang="en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197555" y="21547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245347" y="2685948"/>
            <a:ext cx="11370331" cy="7731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smtClean="0"/>
              <a:t>$   mkdir /home/intel/caffe/data/cifar10/capture</a:t>
            </a:r>
          </a:p>
          <a:p>
            <a:r>
              <a:rPr lang="en" altLang="ko-KR" dirty="0" smtClean="0"/>
              <a:t>$   python3 </a:t>
            </a:r>
            <a:r>
              <a:rPr lang="en" altLang="ko-KR" dirty="0"/>
              <a:t>caphand.py</a:t>
            </a:r>
          </a:p>
        </p:txBody>
      </p:sp>
    </p:spTree>
    <p:extLst>
      <p:ext uri="{BB962C8B-B14F-4D97-AF65-F5344CB8AC3E}">
        <p14:creationId xmlns:p14="http://schemas.microsoft.com/office/powerpoint/2010/main" val="1356943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pic>
        <p:nvPicPr>
          <p:cNvPr id="15" name="Image15">
            <a:extLst>
              <a:ext uri="{FF2B5EF4-FFF2-40B4-BE49-F238E27FC236}">
                <a16:creationId xmlns="" xmlns:a16="http://schemas.microsoft.com/office/drawing/2014/main" id="{ED7D72BF-5F38-4646-B1E4-9CE6F3D0FA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793750"/>
            <a:ext cx="6096000" cy="4838700"/>
          </a:xfrm>
          <a:prstGeom prst="rect">
            <a:avLst/>
          </a:prstGeom>
        </p:spPr>
      </p:pic>
      <p:pic>
        <p:nvPicPr>
          <p:cNvPr id="16" name="Image16">
            <a:extLst>
              <a:ext uri="{FF2B5EF4-FFF2-40B4-BE49-F238E27FC236}">
                <a16:creationId xmlns="" xmlns:a16="http://schemas.microsoft.com/office/drawing/2014/main" id="{BCA48A83-F9FB-4AA4-A7C7-01BC6A03A9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772400" y="2012950"/>
            <a:ext cx="304800" cy="57150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E8339005-FA17-4152-B747-3965523FB362}"/>
              </a:ext>
            </a:extLst>
          </p:cNvPr>
          <p:cNvSpPr/>
          <p:nvPr/>
        </p:nvSpPr>
        <p:spPr>
          <a:xfrm>
            <a:off x="4991100" y="2286000"/>
            <a:ext cx="27432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0A5814C-6CB2-4A6E-877A-E875EC41F694}"/>
              </a:ext>
            </a:extLst>
          </p:cNvPr>
          <p:cNvSpPr/>
          <p:nvPr/>
        </p:nvSpPr>
        <p:spPr>
          <a:xfrm>
            <a:off x="6469737" y="154514"/>
            <a:ext cx="5524708" cy="17238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mkdir</a:t>
            </a:r>
            <a:r>
              <a:rPr lang="ko-KR" altLang="en-US" dirty="0"/>
              <a:t> </a:t>
            </a:r>
            <a:r>
              <a:rPr lang="en-US" altLang="ko-KR" dirty="0"/>
              <a:t>scissors (</a:t>
            </a:r>
            <a:r>
              <a:rPr lang="ko-KR" altLang="en-US" dirty="0"/>
              <a:t>가위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mkdir</a:t>
            </a:r>
            <a:r>
              <a:rPr lang="en-US" altLang="ko-KR" dirty="0"/>
              <a:t> rock (</a:t>
            </a:r>
            <a:r>
              <a:rPr lang="ko-KR" altLang="en-US" dirty="0"/>
              <a:t>바위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mkdir</a:t>
            </a:r>
            <a:r>
              <a:rPr lang="en-US" altLang="ko-KR" dirty="0"/>
              <a:t> crepe (</a:t>
            </a:r>
            <a:r>
              <a:rPr lang="ko-KR" altLang="en-US" dirty="0"/>
              <a:t>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개별 캡쳐 및 각 </a:t>
            </a:r>
            <a:r>
              <a:rPr lang="ko-KR" altLang="en-US" dirty="0" err="1"/>
              <a:t>폴더별로</a:t>
            </a:r>
            <a:r>
              <a:rPr lang="ko-KR" altLang="en-US" dirty="0"/>
              <a:t> 분류하고 전체 공유하여 데이터 만들기 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A537622-60AD-AB40-A3CC-8E710C2A5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27" y="3005664"/>
            <a:ext cx="5410518" cy="26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4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선택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A7AFCF0-9579-491E-A618-F5842860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741" y="1186388"/>
            <a:ext cx="2057400" cy="304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44C7DCB-65F5-4CF2-BC0E-76BC99E4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22" y="818349"/>
            <a:ext cx="3256837" cy="3693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BC65BD92-79A1-42AE-9292-0E2C1CFC2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928" y="4442942"/>
            <a:ext cx="3005024" cy="3189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6938BE40-6283-40FD-8D52-39B7F2B62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79" y="4785150"/>
            <a:ext cx="5648325" cy="18383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5CBB8BB-782A-44F7-A66C-126A7A6F2625}"/>
              </a:ext>
            </a:extLst>
          </p:cNvPr>
          <p:cNvSpPr/>
          <p:nvPr/>
        </p:nvSpPr>
        <p:spPr>
          <a:xfrm>
            <a:off x="6412832" y="1623453"/>
            <a:ext cx="5501889" cy="145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ko-KR" dirty="0" err="1"/>
              <a:t>Caffe는</a:t>
            </a:r>
            <a:r>
              <a:rPr lang="ko-KR" altLang="ko-KR" dirty="0"/>
              <a:t> 표현, 속도 및 모듈성을 염두에</a:t>
            </a:r>
            <a:r>
              <a:rPr lang="en-US" altLang="ko-KR" dirty="0"/>
              <a:t> </a:t>
            </a:r>
            <a:r>
              <a:rPr lang="ko-KR" altLang="ko-KR" dirty="0"/>
              <a:t>두고 작성된 </a:t>
            </a:r>
            <a:r>
              <a:rPr lang="ko-KR" altLang="en-US" dirty="0" err="1"/>
              <a:t>딥러닝</a:t>
            </a:r>
            <a:r>
              <a:rPr lang="ko-KR" altLang="ko-KR" dirty="0"/>
              <a:t> 프레임워크. 버클리 인공 지능 연구 (BAIR) / 버클리 비전 및 학습 센터 (BVLC)와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커뮤니티</a:t>
            </a:r>
            <a:r>
              <a:rPr lang="ko-KR" altLang="ko-KR" dirty="0"/>
              <a:t> 공헌자에 의해 개발.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697DEB5-3C6A-4197-B36D-9EF5AD1FC3AF}"/>
              </a:ext>
            </a:extLst>
          </p:cNvPr>
          <p:cNvSpPr/>
          <p:nvPr/>
        </p:nvSpPr>
        <p:spPr>
          <a:xfrm>
            <a:off x="6412832" y="4867682"/>
            <a:ext cx="5501889" cy="1455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구글이 만든  오픈 소스 라이브러리로 </a:t>
            </a:r>
            <a:r>
              <a:rPr lang="en-US" altLang="ko-KR" dirty="0"/>
              <a:t>data flow graph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사용할 수 있다는 것이 큰 특징 </a:t>
            </a:r>
          </a:p>
        </p:txBody>
      </p:sp>
    </p:spTree>
    <p:extLst>
      <p:ext uri="{BB962C8B-B14F-4D97-AF65-F5344CB8AC3E}">
        <p14:creationId xmlns:p14="http://schemas.microsoft.com/office/powerpoint/2010/main" val="389392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44209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다운 받기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D63D653-6439-4257-B5BA-D1D0E4E18F1F}"/>
              </a:ext>
            </a:extLst>
          </p:cNvPr>
          <p:cNvSpPr/>
          <p:nvPr/>
        </p:nvSpPr>
        <p:spPr>
          <a:xfrm>
            <a:off x="197555" y="1287540"/>
            <a:ext cx="11370331" cy="4786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https://www.kaggle.com/alishmanandhar/rock-scissor-paper/version/1</a:t>
            </a:r>
            <a:endParaRPr lang="ko-KR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3CF1AB-18BF-42D3-946A-7221B8528FAA}"/>
              </a:ext>
            </a:extLst>
          </p:cNvPr>
          <p:cNvSpPr txBox="1"/>
          <p:nvPr/>
        </p:nvSpPr>
        <p:spPr>
          <a:xfrm>
            <a:off x="138279" y="792948"/>
            <a:ext cx="17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E117327-0459-4F7F-B074-1864142A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5" y="2002860"/>
            <a:ext cx="7086600" cy="4305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2DE9C47-86B9-4371-A0E4-6A64214B2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36" y="2002860"/>
            <a:ext cx="4676578" cy="16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68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44209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다운 받기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D63D653-6439-4257-B5BA-D1D0E4E18F1F}"/>
              </a:ext>
            </a:extLst>
          </p:cNvPr>
          <p:cNvSpPr/>
          <p:nvPr/>
        </p:nvSpPr>
        <p:spPr>
          <a:xfrm>
            <a:off x="325677" y="1149407"/>
            <a:ext cx="11370331" cy="8405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cd</a:t>
            </a:r>
            <a:r>
              <a:rPr lang="ko-KR" altLang="en-US" dirty="0" smtClean="0"/>
              <a:t> </a:t>
            </a:r>
            <a:r>
              <a:rPr lang="en-US" altLang="ko-KR" dirty="0" smtClean="0"/>
              <a:t>~/Downloads</a:t>
            </a:r>
          </a:p>
          <a:p>
            <a:r>
              <a:rPr lang="en-US" altLang="ko-KR" dirty="0" smtClean="0"/>
              <a:t>$   unzip final.zip</a:t>
            </a:r>
          </a:p>
          <a:p>
            <a:r>
              <a:rPr lang="en-US" altLang="ko-KR" dirty="0" smtClean="0"/>
              <a:t>$   </a:t>
            </a:r>
            <a:r>
              <a:rPr lang="en-US" altLang="ko-KR" dirty="0" err="1" smtClean="0"/>
              <a:t>cp</a:t>
            </a:r>
            <a:r>
              <a:rPr lang="en-US" altLang="ko-KR" dirty="0" smtClean="0"/>
              <a:t> -rf final ~/</a:t>
            </a:r>
            <a:r>
              <a:rPr lang="en-US" altLang="ko-KR" dirty="0" err="1" smtClean="0"/>
              <a:t>caffe</a:t>
            </a:r>
            <a:r>
              <a:rPr lang="en-US" altLang="ko-KR" dirty="0" smtClean="0"/>
              <a:t>/data/cifar10/</a:t>
            </a:r>
            <a:endParaRPr lang="ko-KR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3CF1AB-18BF-42D3-946A-7221B8528FAA}"/>
              </a:ext>
            </a:extLst>
          </p:cNvPr>
          <p:cNvSpPr txBox="1"/>
          <p:nvPr/>
        </p:nvSpPr>
        <p:spPr>
          <a:xfrm>
            <a:off x="138279" y="79294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압축 파일 해제</a:t>
            </a:r>
          </a:p>
        </p:txBody>
      </p:sp>
      <p:pic>
        <p:nvPicPr>
          <p:cNvPr id="1025" name="_x651214896" descr="EMB000079a001f5">
            <a:extLst>
              <a:ext uri="{FF2B5EF4-FFF2-40B4-BE49-F238E27FC236}">
                <a16:creationId xmlns="" xmlns:a16="http://schemas.microsoft.com/office/drawing/2014/main" id="{C19C9EE8-09B8-4D69-8E1C-17FD5C423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77" y="2128120"/>
            <a:ext cx="5173249" cy="27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B76F3EA0-7754-40B7-B5E4-89BA5BAAE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71769"/>
              </p:ext>
            </p:extLst>
          </p:nvPr>
        </p:nvGraphicFramePr>
        <p:xfrm>
          <a:off x="3252254" y="4984349"/>
          <a:ext cx="5983603" cy="1898904"/>
        </p:xfrm>
        <a:graphic>
          <a:graphicData uri="http://schemas.openxmlformats.org/drawingml/2006/table">
            <a:tbl>
              <a:tblPr/>
              <a:tblGrid>
                <a:gridCol w="1459974">
                  <a:extLst>
                    <a:ext uri="{9D8B030D-6E8A-4147-A177-3AD203B41FA5}">
                      <a16:colId xmlns="" xmlns:a16="http://schemas.microsoft.com/office/drawing/2014/main" val="1450220333"/>
                    </a:ext>
                  </a:extLst>
                </a:gridCol>
                <a:gridCol w="1780710">
                  <a:extLst>
                    <a:ext uri="{9D8B030D-6E8A-4147-A177-3AD203B41FA5}">
                      <a16:colId xmlns="" xmlns:a16="http://schemas.microsoft.com/office/drawing/2014/main" val="594241849"/>
                    </a:ext>
                  </a:extLst>
                </a:gridCol>
                <a:gridCol w="1820377">
                  <a:extLst>
                    <a:ext uri="{9D8B030D-6E8A-4147-A177-3AD203B41FA5}">
                      <a16:colId xmlns="" xmlns:a16="http://schemas.microsoft.com/office/drawing/2014/main" val="2553380710"/>
                    </a:ext>
                  </a:extLst>
                </a:gridCol>
                <a:gridCol w="922542">
                  <a:extLst>
                    <a:ext uri="{9D8B030D-6E8A-4147-A177-3AD203B41FA5}">
                      <a16:colId xmlns="" xmlns:a16="http://schemas.microsoft.com/office/drawing/2014/main" val="109344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학습용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train)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테스트용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val)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939303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가위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c2)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789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6168717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바위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c0)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793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2204107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c1)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28411057"/>
                  </a:ext>
                </a:extLst>
              </a:tr>
            </a:tbl>
          </a:graphicData>
        </a:graphic>
      </p:graphicFrame>
      <p:pic>
        <p:nvPicPr>
          <p:cNvPr id="1027" name="_x651213528" descr="EMB000079a001f9">
            <a:extLst>
              <a:ext uri="{FF2B5EF4-FFF2-40B4-BE49-F238E27FC236}">
                <a16:creationId xmlns="" xmlns:a16="http://schemas.microsoft.com/office/drawing/2014/main" id="{28791FA7-0DF5-4850-9AAC-B215F68B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91" y="2128120"/>
            <a:ext cx="3782860" cy="253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48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138279" y="79294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 폴더와 생성할 폴더 조정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197556" y="1162280"/>
            <a:ext cx="6474708" cy="1042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original_path = '/</a:t>
            </a:r>
            <a:r>
              <a:rPr lang="en" altLang="ko-KR" dirty="0" smtClean="0"/>
              <a:t>home/intel/caffe/data/hands</a:t>
            </a:r>
            <a:r>
              <a:rPr lang="en" altLang="ko-KR" dirty="0"/>
              <a:t>/'</a:t>
            </a:r>
          </a:p>
          <a:p>
            <a:r>
              <a:rPr lang="en" altLang="ko-KR" dirty="0"/>
              <a:t>part = ['final/train/', 'final/valid/']</a:t>
            </a:r>
          </a:p>
          <a:p>
            <a:r>
              <a:rPr lang="en" altLang="ko-KR" dirty="0"/>
              <a:t>category = ['rock/', 'paper/', 'scissors/']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E48A657-6580-4C37-9205-A5ACF9CEC322}"/>
              </a:ext>
            </a:extLst>
          </p:cNvPr>
          <p:cNvSpPr txBox="1"/>
          <p:nvPr/>
        </p:nvSpPr>
        <p:spPr>
          <a:xfrm>
            <a:off x="138279" y="2438103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카테고리 폴더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E302F4E-9FFE-4124-81FB-E40E6EF08241}"/>
              </a:ext>
            </a:extLst>
          </p:cNvPr>
          <p:cNvSpPr/>
          <p:nvPr/>
        </p:nvSpPr>
        <p:spPr>
          <a:xfrm>
            <a:off x="197555" y="2807435"/>
            <a:ext cx="6474709" cy="1845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  for </a:t>
            </a:r>
            <a:r>
              <a:rPr lang="en" altLang="ko-KR" dirty="0" err="1"/>
              <a:t>i</a:t>
            </a:r>
            <a:r>
              <a:rPr lang="en" altLang="ko-KR" dirty="0"/>
              <a:t> in range(3):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= </a:t>
            </a:r>
            <a:r>
              <a:rPr lang="en" altLang="ko-KR" dirty="0" err="1"/>
              <a:t>original_path</a:t>
            </a:r>
            <a:endParaRPr lang="en" altLang="ko-KR" dirty="0"/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+= category[</a:t>
            </a:r>
            <a:r>
              <a:rPr lang="en" altLang="ko-KR" dirty="0" err="1"/>
              <a:t>i</a:t>
            </a:r>
            <a:r>
              <a:rPr lang="en" altLang="ko-KR" dirty="0"/>
              <a:t>]</a:t>
            </a:r>
          </a:p>
          <a:p>
            <a:endParaRPr lang="en" altLang="ko-KR" dirty="0"/>
          </a:p>
          <a:p>
            <a:r>
              <a:rPr lang="en" altLang="ko-KR" dirty="0"/>
              <a:t>    print('data path : ' + 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): </a:t>
            </a:r>
            <a:r>
              <a:rPr lang="en" altLang="ko-KR" dirty="0" err="1"/>
              <a:t>os.makedirs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5810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138279" y="792948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 폴더 파일 탐색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197556" y="1162280"/>
            <a:ext cx="6474708" cy="4426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</a:t>
            </a:r>
            <a:r>
              <a:rPr lang="en" altLang="ko-KR" dirty="0" err="1"/>
              <a:t>i</a:t>
            </a:r>
            <a:r>
              <a:rPr lang="en" altLang="ko-KR" dirty="0"/>
              <a:t> in range(2):</a:t>
            </a:r>
          </a:p>
          <a:p>
            <a:r>
              <a:rPr lang="ko-KR" altLang="en-US" dirty="0"/>
              <a:t>  </a:t>
            </a:r>
            <a:r>
              <a:rPr lang="en" altLang="ko-KR" dirty="0" err="1"/>
              <a:t>src</a:t>
            </a:r>
            <a:r>
              <a:rPr lang="en" altLang="ko-KR" dirty="0"/>
              <a:t> = </a:t>
            </a:r>
            <a:r>
              <a:rPr lang="en" altLang="ko-KR" dirty="0" err="1"/>
              <a:t>original_path+part</a:t>
            </a:r>
            <a:r>
              <a:rPr lang="en" altLang="ko-KR" dirty="0"/>
              <a:t>[</a:t>
            </a:r>
            <a:r>
              <a:rPr lang="en" altLang="ko-KR" dirty="0" err="1"/>
              <a:t>i</a:t>
            </a:r>
            <a:r>
              <a:rPr lang="en" altLang="ko-KR" dirty="0"/>
              <a:t>]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src</a:t>
            </a:r>
            <a:r>
              <a:rPr lang="en" altLang="ko-KR" dirty="0"/>
              <a:t> += 'c';</a:t>
            </a:r>
          </a:p>
          <a:p>
            <a:r>
              <a:rPr lang="en" altLang="ko-KR" dirty="0"/>
              <a:t>  for j in range(3):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= </a:t>
            </a:r>
            <a:r>
              <a:rPr lang="en" altLang="ko-KR" dirty="0" err="1"/>
              <a:t>src</a:t>
            </a:r>
            <a:r>
              <a:rPr lang="en" altLang="ko-KR" dirty="0"/>
              <a:t> + </a:t>
            </a:r>
            <a:r>
              <a:rPr lang="en" altLang="ko-KR" dirty="0" err="1"/>
              <a:t>chr</a:t>
            </a:r>
            <a:r>
              <a:rPr lang="en" altLang="ko-KR" dirty="0"/>
              <a:t>(</a:t>
            </a:r>
            <a:r>
              <a:rPr lang="en" altLang="ko-KR" dirty="0" err="1"/>
              <a:t>ord</a:t>
            </a:r>
            <a:r>
              <a:rPr lang="en" altLang="ko-KR" dirty="0"/>
              <a:t>('0')+j)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dst</a:t>
            </a:r>
            <a:r>
              <a:rPr lang="en" altLang="ko-KR" dirty="0"/>
              <a:t> = </a:t>
            </a:r>
            <a:r>
              <a:rPr lang="en" altLang="ko-KR" dirty="0" err="1"/>
              <a:t>original_path+category</a:t>
            </a:r>
            <a:r>
              <a:rPr lang="en" altLang="ko-KR" dirty="0"/>
              <a:t>[j]</a:t>
            </a:r>
          </a:p>
          <a:p>
            <a:r>
              <a:rPr lang="en" altLang="ko-KR" dirty="0"/>
              <a:t>    print('find path : ' + </a:t>
            </a:r>
            <a:r>
              <a:rPr lang="en" altLang="ko-KR" dirty="0" err="1"/>
              <a:t>work_dir</a:t>
            </a:r>
            <a:r>
              <a:rPr lang="en" altLang="ko-KR" dirty="0"/>
              <a:t> + ' --&gt; ', end = '')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): print('path does not exist')</a:t>
            </a:r>
          </a:p>
          <a:p>
            <a:r>
              <a:rPr lang="en" altLang="ko-KR" dirty="0"/>
              <a:t>    else :</a:t>
            </a:r>
          </a:p>
          <a:p>
            <a:r>
              <a:rPr lang="en" altLang="ko-KR" dirty="0"/>
              <a:t>      filenames = </a:t>
            </a:r>
            <a:r>
              <a:rPr lang="en" altLang="ko-KR" dirty="0" err="1"/>
              <a:t>os.listdir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  for filename in filenames:</a:t>
            </a:r>
          </a:p>
          <a:p>
            <a:r>
              <a:rPr lang="en" altLang="ko-KR" dirty="0"/>
              <a:t>        </a:t>
            </a:r>
            <a:r>
              <a:rPr lang="en" altLang="ko-KR" dirty="0" err="1"/>
              <a:t>full_filename</a:t>
            </a:r>
            <a:r>
              <a:rPr lang="en" altLang="ko-KR" dirty="0"/>
              <a:t> = </a:t>
            </a:r>
            <a:r>
              <a:rPr lang="en" altLang="ko-KR" dirty="0" err="1"/>
              <a:t>os.path.join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, filename)</a:t>
            </a:r>
          </a:p>
          <a:p>
            <a:r>
              <a:rPr lang="en" altLang="ko-KR" dirty="0"/>
              <a:t>        if not </a:t>
            </a:r>
            <a:r>
              <a:rPr lang="en" altLang="ko-KR" dirty="0" err="1"/>
              <a:t>os.path.isdir</a:t>
            </a:r>
            <a:r>
              <a:rPr lang="en" altLang="ko-KR" dirty="0"/>
              <a:t>(</a:t>
            </a:r>
            <a:r>
              <a:rPr lang="en" altLang="ko-KR" dirty="0" err="1"/>
              <a:t>full_filename</a:t>
            </a:r>
            <a:r>
              <a:rPr lang="en" altLang="ko-KR" dirty="0"/>
              <a:t>):</a:t>
            </a:r>
          </a:p>
          <a:p>
            <a:r>
              <a:rPr lang="en" altLang="ko-KR" dirty="0"/>
              <a:t>          </a:t>
            </a:r>
            <a:r>
              <a:rPr lang="en" altLang="ko-KR" dirty="0" err="1"/>
              <a:t>src_fn</a:t>
            </a:r>
            <a:r>
              <a:rPr lang="en" altLang="ko-KR" dirty="0"/>
              <a:t> = </a:t>
            </a:r>
            <a:r>
              <a:rPr lang="en" altLang="ko-KR" dirty="0" err="1"/>
              <a:t>work_dir</a:t>
            </a:r>
            <a:r>
              <a:rPr lang="en" altLang="ko-KR" dirty="0"/>
              <a:t>+ '/' + filename</a:t>
            </a:r>
          </a:p>
          <a:p>
            <a:r>
              <a:rPr lang="en" altLang="ko-KR" dirty="0"/>
              <a:t>          </a:t>
            </a:r>
            <a:r>
              <a:rPr lang="en" altLang="ko-KR" dirty="0" err="1"/>
              <a:t>dst_fn</a:t>
            </a:r>
            <a:r>
              <a:rPr lang="en" altLang="ko-KR" dirty="0"/>
              <a:t> = </a:t>
            </a:r>
            <a:r>
              <a:rPr lang="en" altLang="ko-KR" dirty="0" err="1"/>
              <a:t>dst</a:t>
            </a:r>
            <a:r>
              <a:rPr lang="en" altLang="ko-KR" dirty="0"/>
              <a:t> + filename</a:t>
            </a:r>
          </a:p>
          <a:p>
            <a:r>
              <a:rPr lang="en" altLang="ko-KR" dirty="0"/>
              <a:t>      print('processed')</a:t>
            </a:r>
          </a:p>
        </p:txBody>
      </p:sp>
    </p:spTree>
    <p:extLst>
      <p:ext uri="{BB962C8B-B14F-4D97-AF65-F5344CB8AC3E}">
        <p14:creationId xmlns:p14="http://schemas.microsoft.com/office/powerpoint/2010/main" val="1338145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138279" y="792948"/>
            <a:ext cx="401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 파일 읽어서 크기를 </a:t>
            </a:r>
            <a:r>
              <a:rPr lang="en-US" altLang="ko-KR" dirty="0"/>
              <a:t>32x32</a:t>
            </a:r>
            <a:r>
              <a:rPr lang="ko-KR" altLang="en-US" dirty="0"/>
              <a:t>로 변환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197556" y="1162281"/>
            <a:ext cx="6474708" cy="717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orgimg</a:t>
            </a:r>
            <a:r>
              <a:rPr lang="en" altLang="ko-KR" dirty="0"/>
              <a:t> = cv2.imread(</a:t>
            </a:r>
            <a:r>
              <a:rPr lang="en" altLang="ko-KR" dirty="0" err="1"/>
              <a:t>src_fn</a:t>
            </a:r>
            <a:r>
              <a:rPr lang="en" altLang="ko-KR" dirty="0"/>
              <a:t>, cv2.IMREAD_COLOR)</a:t>
            </a:r>
          </a:p>
          <a:p>
            <a:r>
              <a:rPr lang="en" altLang="ko-KR" dirty="0" err="1"/>
              <a:t>cutimg</a:t>
            </a:r>
            <a:r>
              <a:rPr lang="en" altLang="ko-KR" dirty="0"/>
              <a:t> = cv2.resize(</a:t>
            </a:r>
            <a:r>
              <a:rPr lang="en" altLang="ko-KR" dirty="0" err="1"/>
              <a:t>orgimg</a:t>
            </a:r>
            <a:r>
              <a:rPr lang="en" altLang="ko-KR" dirty="0"/>
              <a:t>, (32, 32))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E48A657-6580-4C37-9205-A5ACF9CEC322}"/>
              </a:ext>
            </a:extLst>
          </p:cNvPr>
          <p:cNvSpPr txBox="1"/>
          <p:nvPr/>
        </p:nvSpPr>
        <p:spPr>
          <a:xfrm>
            <a:off x="138279" y="2068773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PNG </a:t>
            </a:r>
            <a:r>
              <a:rPr lang="ko-KR" altLang="en-US" dirty="0"/>
              <a:t>파일로 무손실로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E302F4E-9FFE-4124-81FB-E40E6EF08241}"/>
              </a:ext>
            </a:extLst>
          </p:cNvPr>
          <p:cNvSpPr/>
          <p:nvPr/>
        </p:nvSpPr>
        <p:spPr>
          <a:xfrm>
            <a:off x="197555" y="2438105"/>
            <a:ext cx="11370331" cy="1332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params</a:t>
            </a:r>
            <a:r>
              <a:rPr lang="en" altLang="ko-KR" dirty="0"/>
              <a:t> = list()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(cv2.IMWRITE_PNG_COMPRESSION)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(8)</a:t>
            </a:r>
          </a:p>
          <a:p>
            <a:r>
              <a:rPr lang="en" altLang="ko-KR" dirty="0"/>
              <a:t>cv2.imwrite(</a:t>
            </a:r>
            <a:r>
              <a:rPr lang="en" altLang="ko-KR" dirty="0" err="1"/>
              <a:t>dst_fn</a:t>
            </a:r>
            <a:r>
              <a:rPr lang="en" altLang="ko-KR" dirty="0"/>
              <a:t>, </a:t>
            </a:r>
            <a:r>
              <a:rPr lang="en" altLang="ko-KR" dirty="0" err="1"/>
              <a:t>cutimg</a:t>
            </a:r>
            <a:r>
              <a:rPr lang="en" altLang="ko-KR" dirty="0"/>
              <a:t>, </a:t>
            </a:r>
            <a:r>
              <a:rPr lang="en" altLang="ko-KR" dirty="0" err="1"/>
              <a:t>params</a:t>
            </a:r>
            <a:r>
              <a:rPr lang="en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901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3F8D822-0E93-4275-B09D-1E44D3620B7C}"/>
              </a:ext>
            </a:extLst>
          </p:cNvPr>
          <p:cNvSpPr txBox="1"/>
          <p:nvPr/>
        </p:nvSpPr>
        <p:spPr>
          <a:xfrm>
            <a:off x="160811" y="2202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B5F8167-F18E-492F-9D8D-EE62975D08ED}"/>
              </a:ext>
            </a:extLst>
          </p:cNvPr>
          <p:cNvSpPr/>
          <p:nvPr/>
        </p:nvSpPr>
        <p:spPr>
          <a:xfrm>
            <a:off x="208603" y="2733978"/>
            <a:ext cx="11370331" cy="8031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smtClean="0"/>
              <a:t>$   cd ~/caffe/examples/cifar10 </a:t>
            </a:r>
          </a:p>
          <a:p>
            <a:r>
              <a:rPr lang="en" altLang="ko-KR" dirty="0"/>
              <a:t>$</a:t>
            </a:r>
            <a:r>
              <a:rPr lang="en" altLang="ko-KR" dirty="0" smtClean="0"/>
              <a:t>   python3 </a:t>
            </a:r>
            <a:r>
              <a:rPr lang="en" altLang="ko-KR" dirty="0"/>
              <a:t>handmade.py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CA62C88-1CC9-4629-803A-890A7D16F259}"/>
              </a:ext>
            </a:extLst>
          </p:cNvPr>
          <p:cNvSpPr txBox="1"/>
          <p:nvPr/>
        </p:nvSpPr>
        <p:spPr>
          <a:xfrm>
            <a:off x="101535" y="8184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CC8B422-A3A6-44B0-A9C7-3C88DE370F4A}"/>
              </a:ext>
            </a:extLst>
          </p:cNvPr>
          <p:cNvSpPr/>
          <p:nvPr/>
        </p:nvSpPr>
        <p:spPr>
          <a:xfrm>
            <a:off x="160811" y="1187824"/>
            <a:ext cx="11370331" cy="800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source /opt/intel/openvino_2019.1.094/bin/</a:t>
            </a:r>
            <a:r>
              <a:rPr lang="en" altLang="ko-KR" dirty="0" err="1"/>
              <a:t>setupvars.sh</a:t>
            </a:r>
            <a:endParaRPr lang="en" altLang="ko-KR" dirty="0"/>
          </a:p>
          <a:p>
            <a:r>
              <a:rPr lang="en" altLang="ko-KR" dirty="0"/>
              <a:t>[</a:t>
            </a:r>
            <a:r>
              <a:rPr lang="en" altLang="ko-KR" dirty="0" err="1"/>
              <a:t>setupvars.sh</a:t>
            </a:r>
            <a:r>
              <a:rPr lang="en" altLang="ko-KR" dirty="0"/>
              <a:t>] </a:t>
            </a:r>
            <a:r>
              <a:rPr lang="en" altLang="ko-KR" dirty="0" err="1"/>
              <a:t>OpenVINO</a:t>
            </a:r>
            <a:r>
              <a:rPr lang="en" altLang="ko-KR" dirty="0"/>
              <a:t> environment </a:t>
            </a:r>
            <a:r>
              <a:rPr lang="en" altLang="ko-KR" dirty="0" err="1"/>
              <a:t>intialized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930027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C827E2F-184A-DE42-8B6F-C78C51B21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5" y="711200"/>
            <a:ext cx="9461500" cy="2806700"/>
          </a:xfrm>
          <a:prstGeom prst="rect">
            <a:avLst/>
          </a:prstGeom>
        </p:spPr>
      </p:pic>
      <p:pic>
        <p:nvPicPr>
          <p:cNvPr id="2051" name="_x651208488" descr="EMB000079a00208">
            <a:extLst>
              <a:ext uri="{FF2B5EF4-FFF2-40B4-BE49-F238E27FC236}">
                <a16:creationId xmlns="" xmlns:a16="http://schemas.microsoft.com/office/drawing/2014/main" id="{AA7F8D29-5A04-4EC9-B69E-4D2958D2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30" y="3429000"/>
            <a:ext cx="7405515" cy="340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45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359368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경로와 훈련용</a:t>
            </a:r>
            <a:r>
              <a:rPr lang="en-US" altLang="ko-KR" dirty="0"/>
              <a:t>/</a:t>
            </a:r>
            <a:r>
              <a:rPr lang="ko-KR" altLang="en-US" dirty="0"/>
              <a:t>테스트용 </a:t>
            </a:r>
            <a:r>
              <a:rPr lang="en-US" altLang="ko-KR" dirty="0"/>
              <a:t>DB  </a:t>
            </a:r>
            <a:r>
              <a:rPr lang="ko-KR" altLang="en-US" dirty="0"/>
              <a:t>경로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728700"/>
            <a:ext cx="11370331" cy="973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data_path = '/</a:t>
            </a:r>
            <a:r>
              <a:rPr lang="en" altLang="ko-KR" dirty="0" smtClean="0"/>
              <a:t>home/intel/caffe/data/hands</a:t>
            </a:r>
            <a:r>
              <a:rPr lang="en" altLang="ko-KR" dirty="0"/>
              <a:t>'</a:t>
            </a:r>
          </a:p>
          <a:p>
            <a:r>
              <a:rPr lang="en" altLang="ko-KR" dirty="0"/>
              <a:t>train_db = '/</a:t>
            </a:r>
            <a:r>
              <a:rPr lang="en" altLang="ko-KR" dirty="0" smtClean="0"/>
              <a:t>home/intel/caffe/examples/cifar10/cifar10_train_lmdb</a:t>
            </a:r>
            <a:r>
              <a:rPr lang="en" altLang="ko-KR" dirty="0"/>
              <a:t>'</a:t>
            </a:r>
          </a:p>
          <a:p>
            <a:r>
              <a:rPr lang="en" altLang="ko-KR" dirty="0"/>
              <a:t>test_db = '/</a:t>
            </a:r>
            <a:r>
              <a:rPr lang="en" altLang="ko-KR" dirty="0" smtClean="0"/>
              <a:t>home/intel/caffe/examples/cifar10/cifar10_test_lmdb</a:t>
            </a:r>
            <a:r>
              <a:rPr lang="en" altLang="ko-KR" dirty="0"/>
              <a:t>'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351891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커스텀 데이터베이스 생성하기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9CC74D2-DC74-4631-91C5-081D5C164C8A}"/>
              </a:ext>
            </a:extLst>
          </p:cNvPr>
          <p:cNvSpPr txBox="1"/>
          <p:nvPr/>
        </p:nvSpPr>
        <p:spPr>
          <a:xfrm>
            <a:off x="197555" y="2811178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 목록 지정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5DDDF0D-E37C-437F-A15A-FB840F7D9A13}"/>
              </a:ext>
            </a:extLst>
          </p:cNvPr>
          <p:cNvSpPr/>
          <p:nvPr/>
        </p:nvSpPr>
        <p:spPr>
          <a:xfrm>
            <a:off x="197555" y="3180511"/>
            <a:ext cx="11370331" cy="279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name = ['rock', 'paper', 'scissors']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D3867F1-DA4F-4A7F-999B-E40DDCF47763}"/>
              </a:ext>
            </a:extLst>
          </p:cNvPr>
          <p:cNvSpPr txBox="1"/>
          <p:nvPr/>
        </p:nvSpPr>
        <p:spPr>
          <a:xfrm>
            <a:off x="197555" y="3572390"/>
            <a:ext cx="933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폴더 삭제 </a:t>
            </a:r>
            <a:r>
              <a:rPr lang="en-US" altLang="ko-KR" dirty="0"/>
              <a:t>: DB </a:t>
            </a:r>
            <a:r>
              <a:rPr lang="ko-KR" altLang="en-US" dirty="0"/>
              <a:t>생성시 기존 파일을 덮어씌우거나 하지 않고 에러가 나므로 코드로 삭제 처리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110BAD6-F294-4291-A760-6EEA41CF321A}"/>
              </a:ext>
            </a:extLst>
          </p:cNvPr>
          <p:cNvSpPr/>
          <p:nvPr/>
        </p:nvSpPr>
        <p:spPr>
          <a:xfrm>
            <a:off x="197555" y="3941722"/>
            <a:ext cx="11370331" cy="2481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rmt</a:t>
            </a:r>
            <a:r>
              <a:rPr lang="en" altLang="ko-KR" dirty="0"/>
              <a:t> = 'exec </a:t>
            </a:r>
            <a:r>
              <a:rPr lang="en" altLang="ko-KR" dirty="0" err="1"/>
              <a:t>rm</a:t>
            </a:r>
            <a:r>
              <a:rPr lang="en" altLang="ko-KR" dirty="0"/>
              <a:t> –r '</a:t>
            </a:r>
          </a:p>
          <a:p>
            <a:r>
              <a:rPr lang="en" altLang="ko-KR" dirty="0" err="1"/>
              <a:t>rmpath</a:t>
            </a:r>
            <a:r>
              <a:rPr lang="en" altLang="ko-KR" dirty="0"/>
              <a:t> = </a:t>
            </a:r>
            <a:r>
              <a:rPr lang="en" altLang="ko-KR" dirty="0" err="1"/>
              <a:t>rmt+train_db</a:t>
            </a:r>
            <a:endParaRPr lang="en" altLang="ko-KR" dirty="0"/>
          </a:p>
          <a:p>
            <a:r>
              <a:rPr lang="en" altLang="ko-KR" dirty="0"/>
              <a:t>try: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os.rmdir</a:t>
            </a:r>
            <a:r>
              <a:rPr lang="en" altLang="ko-KR" dirty="0"/>
              <a:t>(</a:t>
            </a:r>
            <a:r>
              <a:rPr lang="en" altLang="ko-KR" dirty="0" err="1"/>
              <a:t>rmpath</a:t>
            </a:r>
            <a:r>
              <a:rPr lang="en" altLang="ko-KR" dirty="0"/>
              <a:t>)</a:t>
            </a:r>
          </a:p>
          <a:p>
            <a:r>
              <a:rPr lang="en" altLang="ko-KR" dirty="0"/>
              <a:t>except </a:t>
            </a:r>
            <a:r>
              <a:rPr lang="en" altLang="ko-KR" dirty="0" err="1"/>
              <a:t>OSError</a:t>
            </a:r>
            <a:r>
              <a:rPr lang="en" altLang="ko-KR" dirty="0"/>
              <a:t> as ex: print(end='')</a:t>
            </a:r>
          </a:p>
          <a:p>
            <a:r>
              <a:rPr lang="en" altLang="ko-KR" dirty="0" err="1"/>
              <a:t>rmpath</a:t>
            </a:r>
            <a:r>
              <a:rPr lang="en" altLang="ko-KR" dirty="0"/>
              <a:t> = </a:t>
            </a:r>
            <a:r>
              <a:rPr lang="en" altLang="ko-KR" dirty="0" err="1"/>
              <a:t>rmt+test_db</a:t>
            </a:r>
            <a:endParaRPr lang="en" altLang="ko-KR" dirty="0"/>
          </a:p>
          <a:p>
            <a:r>
              <a:rPr lang="en" altLang="ko-KR" dirty="0"/>
              <a:t>try: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os.rmdir</a:t>
            </a:r>
            <a:r>
              <a:rPr lang="en" altLang="ko-KR" dirty="0"/>
              <a:t>(</a:t>
            </a:r>
            <a:r>
              <a:rPr lang="en" altLang="ko-KR" dirty="0" err="1"/>
              <a:t>rmpath</a:t>
            </a:r>
            <a:r>
              <a:rPr lang="en" altLang="ko-KR" dirty="0"/>
              <a:t>)</a:t>
            </a:r>
          </a:p>
          <a:p>
            <a:r>
              <a:rPr lang="en" altLang="ko-KR" dirty="0"/>
              <a:t>except </a:t>
            </a:r>
            <a:r>
              <a:rPr lang="en" altLang="ko-KR" dirty="0" err="1"/>
              <a:t>OSError</a:t>
            </a:r>
            <a:r>
              <a:rPr lang="en" altLang="ko-KR" dirty="0"/>
              <a:t> as ex: print(end='')</a:t>
            </a:r>
          </a:p>
        </p:txBody>
      </p:sp>
    </p:spTree>
    <p:extLst>
      <p:ext uri="{BB962C8B-B14F-4D97-AF65-F5344CB8AC3E}">
        <p14:creationId xmlns:p14="http://schemas.microsoft.com/office/powerpoint/2010/main" val="2738711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2265371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폴더 존재 유무 파악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2634703"/>
            <a:ext cx="11370331" cy="8971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nm in name: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= </a:t>
            </a:r>
            <a:r>
              <a:rPr lang="en" altLang="ko-KR" dirty="0" err="1"/>
              <a:t>data_path</a:t>
            </a:r>
            <a:r>
              <a:rPr lang="en" altLang="ko-KR" dirty="0"/>
              <a:t> + '/' + nm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): print('path does not exist')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EF1FB86-C798-4E03-A735-CC016979E367}"/>
              </a:ext>
            </a:extLst>
          </p:cNvPr>
          <p:cNvSpPr txBox="1"/>
          <p:nvPr/>
        </p:nvSpPr>
        <p:spPr>
          <a:xfrm>
            <a:off x="197555" y="686779"/>
            <a:ext cx="11787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 개수 파악하기 </a:t>
            </a:r>
            <a:r>
              <a:rPr lang="en-US" altLang="ko-KR" dirty="0"/>
              <a:t>: CIFAR </a:t>
            </a:r>
            <a:r>
              <a:rPr lang="ko-KR" altLang="en-US" dirty="0"/>
              <a:t>데이터는 고정 개수지만</a:t>
            </a:r>
            <a:r>
              <a:rPr lang="en-US" altLang="ko-KR" dirty="0"/>
              <a:t>, </a:t>
            </a:r>
            <a:r>
              <a:rPr lang="ko-KR" altLang="en-US" dirty="0"/>
              <a:t>커스텀 데이터는 개수가 정해지지 않았으므로 개수 파일이 필요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FE19FAE-DF90-4C1A-A806-623254EAF86F}"/>
              </a:ext>
            </a:extLst>
          </p:cNvPr>
          <p:cNvSpPr/>
          <p:nvPr/>
        </p:nvSpPr>
        <p:spPr>
          <a:xfrm>
            <a:off x="197555" y="1412483"/>
            <a:ext cx="11370331" cy="770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filelist</a:t>
            </a:r>
            <a:r>
              <a:rPr lang="en" altLang="ko-KR" dirty="0"/>
              <a:t> = </a:t>
            </a:r>
            <a:r>
              <a:rPr lang="en" altLang="ko-KR" dirty="0" err="1"/>
              <a:t>dict</a:t>
            </a:r>
            <a:r>
              <a:rPr lang="en" altLang="ko-KR" dirty="0"/>
              <a:t>()</a:t>
            </a:r>
          </a:p>
          <a:p>
            <a:r>
              <a:rPr lang="en" altLang="ko-KR" dirty="0"/>
              <a:t>for nm in name: </a:t>
            </a:r>
            <a:r>
              <a:rPr lang="en" altLang="ko-KR" dirty="0" err="1"/>
              <a:t>filelist</a:t>
            </a:r>
            <a:r>
              <a:rPr lang="en" altLang="ko-KR" dirty="0"/>
              <a:t>[nm] = list()</a:t>
            </a:r>
          </a:p>
        </p:txBody>
      </p:sp>
    </p:spTree>
    <p:extLst>
      <p:ext uri="{BB962C8B-B14F-4D97-AF65-F5344CB8AC3E}">
        <p14:creationId xmlns:p14="http://schemas.microsoft.com/office/powerpoint/2010/main" val="2798479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2708764"/>
            <a:ext cx="585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테스트 데이터 비율 선택 </a:t>
            </a:r>
            <a:r>
              <a:rPr lang="en-US" altLang="ko-KR" dirty="0"/>
              <a:t>– </a:t>
            </a:r>
            <a:r>
              <a:rPr lang="ko-KR" altLang="en-US" dirty="0"/>
              <a:t>기존 테스트 데이터 파일 무시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3078095"/>
            <a:ext cx="11370331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rate = </a:t>
            </a:r>
            <a:r>
              <a:rPr lang="en" altLang="ko-KR" dirty="0" err="1"/>
              <a:t>int</a:t>
            </a:r>
            <a:r>
              <a:rPr lang="en" altLang="ko-KR" dirty="0"/>
              <a:t>(input('testing rate (1~100) : '))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266744-4B40-43B9-BC93-6D6E64338D7E}"/>
              </a:ext>
            </a:extLst>
          </p:cNvPr>
          <p:cNvSpPr txBox="1"/>
          <p:nvPr/>
        </p:nvSpPr>
        <p:spPr>
          <a:xfrm>
            <a:off x="197555" y="3630766"/>
            <a:ext cx="46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LMDB</a:t>
            </a:r>
            <a:r>
              <a:rPr lang="ko-KR" altLang="en-US" dirty="0"/>
              <a:t> 관련 패키지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 설치되어 있슴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53FBCAF-A9DD-4B0E-BC8C-95F6B0F654EE}"/>
              </a:ext>
            </a:extLst>
          </p:cNvPr>
          <p:cNvSpPr/>
          <p:nvPr/>
        </p:nvSpPr>
        <p:spPr>
          <a:xfrm>
            <a:off x="197555" y="3995227"/>
            <a:ext cx="5661824" cy="9390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 </a:t>
            </a:r>
            <a:r>
              <a:rPr lang="en" altLang="ko-KR" dirty="0" smtClean="0"/>
              <a:t>$    pip3 </a:t>
            </a:r>
            <a:r>
              <a:rPr lang="en" altLang="ko-KR" dirty="0"/>
              <a:t>install lmdb</a:t>
            </a:r>
          </a:p>
          <a:p>
            <a:r>
              <a:rPr lang="ko-KR" altLang="en-US" dirty="0"/>
              <a:t> </a:t>
            </a:r>
            <a:r>
              <a:rPr lang="en-US" altLang="ko-KR" dirty="0" smtClean="0"/>
              <a:t>$    p</a:t>
            </a:r>
            <a:r>
              <a:rPr lang="en" altLang="ko-KR" dirty="0" smtClean="0"/>
              <a:t>ip3 </a:t>
            </a:r>
            <a:r>
              <a:rPr lang="en" altLang="ko-KR" dirty="0"/>
              <a:t>install matplotlib</a:t>
            </a:r>
          </a:p>
          <a:p>
            <a:r>
              <a:rPr lang="en" altLang="ko-KR" dirty="0"/>
              <a:t> </a:t>
            </a:r>
            <a:r>
              <a:rPr lang="en" altLang="ko-KR" dirty="0" smtClean="0"/>
              <a:t>$    pip3 </a:t>
            </a:r>
            <a:r>
              <a:rPr lang="en" altLang="ko-KR" dirty="0"/>
              <a:t>install scikit-image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C00075-6FA9-4CCA-8AB9-D1A8C7F529A8}"/>
              </a:ext>
            </a:extLst>
          </p:cNvPr>
          <p:cNvSpPr txBox="1"/>
          <p:nvPr/>
        </p:nvSpPr>
        <p:spPr>
          <a:xfrm>
            <a:off x="197555" y="69235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폴더가 있는 경우 폴더 내에 존재하는 파일 개수 파악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D5A2E7A-2938-4612-B955-30C9173AC6EA}"/>
              </a:ext>
            </a:extLst>
          </p:cNvPr>
          <p:cNvSpPr/>
          <p:nvPr/>
        </p:nvSpPr>
        <p:spPr>
          <a:xfrm>
            <a:off x="197555" y="1061692"/>
            <a:ext cx="11370331" cy="1468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filenames = </a:t>
            </a:r>
            <a:r>
              <a:rPr lang="en" altLang="ko-KR" dirty="0" err="1"/>
              <a:t>os.listdir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for filename in filenames: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full_filename</a:t>
            </a:r>
            <a:r>
              <a:rPr lang="en" altLang="ko-KR" dirty="0"/>
              <a:t> = </a:t>
            </a:r>
            <a:r>
              <a:rPr lang="en" altLang="ko-KR" dirty="0" err="1"/>
              <a:t>os.path.join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, filename)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os.path.isdir</a:t>
            </a:r>
            <a:r>
              <a:rPr lang="en" altLang="ko-KR" dirty="0"/>
              <a:t>(</a:t>
            </a:r>
            <a:r>
              <a:rPr lang="en" altLang="ko-KR" dirty="0" err="1"/>
              <a:t>full_filename</a:t>
            </a:r>
            <a:r>
              <a:rPr lang="en" altLang="ko-KR" dirty="0"/>
              <a:t>):</a:t>
            </a:r>
          </a:p>
          <a:p>
            <a:r>
              <a:rPr lang="en" altLang="ko-KR" dirty="0"/>
              <a:t>      </a:t>
            </a:r>
            <a:r>
              <a:rPr lang="en" altLang="ko-KR" dirty="0" err="1"/>
              <a:t>filelist</a:t>
            </a:r>
            <a:r>
              <a:rPr lang="en" altLang="ko-KR" dirty="0"/>
              <a:t>[nm].append(filename)</a:t>
            </a:r>
          </a:p>
        </p:txBody>
      </p:sp>
      <p:sp>
        <p:nvSpPr>
          <p:cNvPr id="12" name="직사각형 8">
            <a:extLst>
              <a:ext uri="{FF2B5EF4-FFF2-40B4-BE49-F238E27FC236}">
                <a16:creationId xmlns="" xmlns:a16="http://schemas.microsoft.com/office/drawing/2014/main" id="{C53FBCAF-A9DD-4B0E-BC8C-95F6B0F654EE}"/>
              </a:ext>
            </a:extLst>
          </p:cNvPr>
          <p:cNvSpPr/>
          <p:nvPr/>
        </p:nvSpPr>
        <p:spPr>
          <a:xfrm>
            <a:off x="220896" y="5482091"/>
            <a:ext cx="5661824" cy="9390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 </a:t>
            </a:r>
            <a:r>
              <a:rPr lang="en" altLang="ko-KR" dirty="0" smtClean="0"/>
              <a:t>$    python3 -m pip </a:t>
            </a:r>
            <a:r>
              <a:rPr lang="en" altLang="ko-KR" dirty="0"/>
              <a:t>install lmdb</a:t>
            </a:r>
          </a:p>
          <a:p>
            <a:r>
              <a:rPr lang="ko-KR" altLang="en-US" dirty="0"/>
              <a:t> </a:t>
            </a:r>
            <a:r>
              <a:rPr lang="en-US" altLang="ko-KR" dirty="0" smtClean="0"/>
              <a:t>$    </a:t>
            </a:r>
            <a:r>
              <a:rPr lang="en" altLang="ko-KR" dirty="0" smtClean="0"/>
              <a:t>python3 </a:t>
            </a:r>
            <a:r>
              <a:rPr lang="en" altLang="ko-KR" dirty="0"/>
              <a:t>-m </a:t>
            </a:r>
            <a:r>
              <a:rPr lang="en-US" altLang="ko-KR" dirty="0" smtClean="0"/>
              <a:t>p</a:t>
            </a:r>
            <a:r>
              <a:rPr lang="en" altLang="ko-KR" dirty="0" smtClean="0"/>
              <a:t>ip </a:t>
            </a:r>
            <a:r>
              <a:rPr lang="en" altLang="ko-KR" dirty="0"/>
              <a:t>install matplotlib</a:t>
            </a:r>
          </a:p>
          <a:p>
            <a:r>
              <a:rPr lang="en" altLang="ko-KR" dirty="0"/>
              <a:t> </a:t>
            </a:r>
            <a:r>
              <a:rPr lang="en" altLang="ko-KR" dirty="0" smtClean="0"/>
              <a:t>$    python3 </a:t>
            </a:r>
            <a:r>
              <a:rPr lang="en" altLang="ko-KR" dirty="0"/>
              <a:t>-m </a:t>
            </a:r>
            <a:r>
              <a:rPr lang="en" altLang="ko-KR" dirty="0" smtClean="0"/>
              <a:t>pip </a:t>
            </a:r>
            <a:r>
              <a:rPr lang="en" altLang="ko-KR" dirty="0"/>
              <a:t>install scikit-image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896" y="5166360"/>
            <a:ext cx="60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81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F1B5DA3-3768-45B7-B253-08592FAEAF3B}"/>
              </a:ext>
            </a:extLst>
          </p:cNvPr>
          <p:cNvSpPr/>
          <p:nvPr/>
        </p:nvSpPr>
        <p:spPr>
          <a:xfrm>
            <a:off x="197555" y="1449042"/>
            <a:ext cx="8417056" cy="43622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868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GUI </a:t>
            </a:r>
            <a:r>
              <a:rPr lang="ko-KR" altLang="en-US" dirty="0"/>
              <a:t>학습 도구 사용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6C2E4E4-BA89-401B-A239-E74A11F11C4F}"/>
              </a:ext>
            </a:extLst>
          </p:cNvPr>
          <p:cNvSpPr txBox="1"/>
          <p:nvPr/>
        </p:nvSpPr>
        <p:spPr>
          <a:xfrm>
            <a:off x="371041" y="1897034"/>
            <a:ext cx="136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DeepWorker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FF93196-A5F4-4132-87C2-8090EB951E4D}"/>
              </a:ext>
            </a:extLst>
          </p:cNvPr>
          <p:cNvSpPr txBox="1"/>
          <p:nvPr/>
        </p:nvSpPr>
        <p:spPr>
          <a:xfrm>
            <a:off x="4313878" y="177056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DaLearner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2C43C40-944E-47D2-A8E8-F0F5BFBE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42" y="2474090"/>
            <a:ext cx="3178098" cy="2542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19C2337-A6DA-41FF-8F49-51A70DA8EAD1}"/>
              </a:ext>
            </a:extLst>
          </p:cNvPr>
          <p:cNvSpPr txBox="1"/>
          <p:nvPr/>
        </p:nvSpPr>
        <p:spPr>
          <a:xfrm>
            <a:off x="371041" y="5039626"/>
            <a:ext cx="11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Caffe base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3780801-8E4E-42FE-A0F2-12C2D740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089" y="2242750"/>
            <a:ext cx="4171464" cy="28840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3741887-1C60-40C9-BB25-EE903F931B23}"/>
              </a:ext>
            </a:extLst>
          </p:cNvPr>
          <p:cNvSpPr txBox="1"/>
          <p:nvPr/>
        </p:nvSpPr>
        <p:spPr>
          <a:xfrm>
            <a:off x="4178089" y="5126808"/>
            <a:ext cx="127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Caffe2 base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D85248A-2015-4310-BAD5-46CAE6F96ED2}"/>
              </a:ext>
            </a:extLst>
          </p:cNvPr>
          <p:cNvSpPr/>
          <p:nvPr/>
        </p:nvSpPr>
        <p:spPr>
          <a:xfrm>
            <a:off x="8788095" y="1449042"/>
            <a:ext cx="3178099" cy="43622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5B38325-6F01-4869-AFEE-98E3F98B2E60}"/>
              </a:ext>
            </a:extLst>
          </p:cNvPr>
          <p:cNvSpPr txBox="1"/>
          <p:nvPr/>
        </p:nvSpPr>
        <p:spPr>
          <a:xfrm>
            <a:off x="9683139" y="102828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우분투 기반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6CC0CEF-DCE6-400F-BB80-25F6CAA936A3}"/>
              </a:ext>
            </a:extLst>
          </p:cNvPr>
          <p:cNvSpPr txBox="1"/>
          <p:nvPr/>
        </p:nvSpPr>
        <p:spPr>
          <a:xfrm>
            <a:off x="3629139" y="102828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기반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EB2D5D8-E644-43F2-A44B-6A6EE1065831}"/>
              </a:ext>
            </a:extLst>
          </p:cNvPr>
          <p:cNvSpPr txBox="1"/>
          <p:nvPr/>
        </p:nvSpPr>
        <p:spPr>
          <a:xfrm>
            <a:off x="9046458" y="4890103"/>
            <a:ext cx="2685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Intel Xeon </a:t>
            </a:r>
            <a:r>
              <a:rPr lang="ko-KR" altLang="en-US" dirty="0">
                <a:solidFill>
                  <a:schemeClr val="bg1"/>
                </a:solidFill>
              </a:rPr>
              <a:t>용 </a:t>
            </a:r>
            <a:r>
              <a:rPr lang="en-US" altLang="ko-KR" dirty="0">
                <a:solidFill>
                  <a:schemeClr val="bg1"/>
                </a:solidFill>
              </a:rPr>
              <a:t>DL </a:t>
            </a:r>
            <a:r>
              <a:rPr lang="ko-KR" altLang="en-US" dirty="0">
                <a:solidFill>
                  <a:schemeClr val="bg1"/>
                </a:solidFill>
              </a:rPr>
              <a:t>학습도구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개발 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FED110C0-FBA6-4D12-A74E-44C8E51329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48" y="2242750"/>
            <a:ext cx="2882079" cy="18407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967EFC2-AF47-48D6-BEF9-023889DAE126}"/>
              </a:ext>
            </a:extLst>
          </p:cNvPr>
          <p:cNvSpPr txBox="1"/>
          <p:nvPr/>
        </p:nvSpPr>
        <p:spPr>
          <a:xfrm>
            <a:off x="8943248" y="1752004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for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Linux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0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266744-4B40-43B9-BC93-6D6E64338D7E}"/>
              </a:ext>
            </a:extLst>
          </p:cNvPr>
          <p:cNvSpPr txBox="1"/>
          <p:nvPr/>
        </p:nvSpPr>
        <p:spPr>
          <a:xfrm>
            <a:off x="197555" y="23563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53FBCAF-A9DD-4B0E-BC8C-95F6B0F654EE}"/>
              </a:ext>
            </a:extLst>
          </p:cNvPr>
          <p:cNvSpPr/>
          <p:nvPr/>
        </p:nvSpPr>
        <p:spPr>
          <a:xfrm>
            <a:off x="197554" y="2831195"/>
            <a:ext cx="11370331" cy="1189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lmdb1 = </a:t>
            </a:r>
            <a:r>
              <a:rPr lang="en" altLang="ko-KR" dirty="0" err="1"/>
              <a:t>lmdb.open</a:t>
            </a:r>
            <a:r>
              <a:rPr lang="en" altLang="ko-KR" dirty="0"/>
              <a:t>(</a:t>
            </a:r>
            <a:r>
              <a:rPr lang="en" altLang="ko-KR" dirty="0" err="1"/>
              <a:t>caffe_home</a:t>
            </a:r>
            <a:r>
              <a:rPr lang="en" altLang="ko-KR" dirty="0"/>
              <a:t> +</a:t>
            </a:r>
            <a:r>
              <a:rPr lang="ko-KR" altLang="en-US" dirty="0"/>
              <a:t> </a:t>
            </a:r>
            <a:r>
              <a:rPr lang="en" altLang="ko-KR" dirty="0"/>
              <a:t>'examples/</a:t>
            </a:r>
            <a:r>
              <a:rPr lang="en" altLang="ko-KR" dirty="0" err="1"/>
              <a:t>mnist</a:t>
            </a:r>
            <a:r>
              <a:rPr lang="en" altLang="ko-KR" dirty="0"/>
              <a:t>/</a:t>
            </a:r>
            <a:r>
              <a:rPr lang="en" altLang="ko-KR" dirty="0" err="1"/>
              <a:t>mnist_train_lmdb</a:t>
            </a:r>
            <a:r>
              <a:rPr lang="en" altLang="ko-KR" dirty="0"/>
              <a:t>', </a:t>
            </a:r>
            <a:r>
              <a:rPr lang="en" altLang="ko-KR" dirty="0" err="1"/>
              <a:t>map_size</a:t>
            </a:r>
            <a:r>
              <a:rPr lang="en" altLang="ko-KR" dirty="0"/>
              <a:t>=999999999)</a:t>
            </a:r>
          </a:p>
          <a:p>
            <a:r>
              <a:rPr lang="en" altLang="ko-KR" dirty="0"/>
              <a:t>wr1 = lmdb1.begin(write=True)</a:t>
            </a:r>
          </a:p>
          <a:p>
            <a:r>
              <a:rPr lang="en" altLang="ko-KR" dirty="0"/>
              <a:t>lmdb2 = </a:t>
            </a:r>
            <a:r>
              <a:rPr lang="en" altLang="ko-KR" dirty="0" err="1"/>
              <a:t>lmdb.open</a:t>
            </a:r>
            <a:r>
              <a:rPr lang="en" altLang="ko-KR" dirty="0"/>
              <a:t>(</a:t>
            </a:r>
            <a:r>
              <a:rPr lang="en" altLang="ko-KR" dirty="0" err="1"/>
              <a:t>caffe_home</a:t>
            </a:r>
            <a:r>
              <a:rPr lang="en" altLang="ko-KR" dirty="0"/>
              <a:t> +</a:t>
            </a:r>
            <a:r>
              <a:rPr lang="ko-KR" altLang="en-US" dirty="0"/>
              <a:t> </a:t>
            </a:r>
            <a:r>
              <a:rPr lang="en" altLang="ko-KR" dirty="0"/>
              <a:t>'/examples/</a:t>
            </a:r>
            <a:r>
              <a:rPr lang="en" altLang="ko-KR" dirty="0" err="1"/>
              <a:t>mnist</a:t>
            </a:r>
            <a:r>
              <a:rPr lang="en" altLang="ko-KR" dirty="0"/>
              <a:t>/</a:t>
            </a:r>
            <a:r>
              <a:rPr lang="en" altLang="ko-KR" dirty="0" err="1"/>
              <a:t>mnist_test_lmdb</a:t>
            </a:r>
            <a:r>
              <a:rPr lang="en" altLang="ko-KR" dirty="0"/>
              <a:t>', </a:t>
            </a:r>
            <a:r>
              <a:rPr lang="en" altLang="ko-KR" dirty="0" err="1"/>
              <a:t>map_size</a:t>
            </a:r>
            <a:r>
              <a:rPr lang="en" altLang="ko-KR" dirty="0"/>
              <a:t>=999999999)</a:t>
            </a:r>
          </a:p>
          <a:p>
            <a:r>
              <a:rPr lang="en" altLang="ko-KR" dirty="0"/>
              <a:t>wr2 = lmdb2.begin(write=True)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C00075-6FA9-4CCA-8AB9-D1A8C7F529A8}"/>
              </a:ext>
            </a:extLst>
          </p:cNvPr>
          <p:cNvSpPr txBox="1"/>
          <p:nvPr/>
        </p:nvSpPr>
        <p:spPr>
          <a:xfrm>
            <a:off x="197555" y="692359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Caffe </a:t>
            </a:r>
            <a:r>
              <a:rPr lang="ko-KR" altLang="en-US" dirty="0"/>
              <a:t>폴더 추가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D5A2E7A-2938-4612-B955-30C9173AC6EA}"/>
              </a:ext>
            </a:extLst>
          </p:cNvPr>
          <p:cNvSpPr/>
          <p:nvPr/>
        </p:nvSpPr>
        <p:spPr>
          <a:xfrm>
            <a:off x="197555" y="1061692"/>
            <a:ext cx="11370331" cy="1189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import sys</a:t>
            </a:r>
          </a:p>
          <a:p>
            <a:r>
              <a:rPr lang="en" altLang="ko-KR" dirty="0"/>
              <a:t>caffe_home = '/</a:t>
            </a:r>
            <a:r>
              <a:rPr lang="en" altLang="ko-KR" dirty="0" smtClean="0"/>
              <a:t>home/intel/caffe</a:t>
            </a:r>
            <a:r>
              <a:rPr lang="en" altLang="ko-KR" dirty="0"/>
              <a:t>/'</a:t>
            </a:r>
          </a:p>
          <a:p>
            <a:r>
              <a:rPr lang="en" altLang="ko-KR" dirty="0" err="1"/>
              <a:t>sys.path.insert</a:t>
            </a:r>
            <a:r>
              <a:rPr lang="en" altLang="ko-KR" dirty="0"/>
              <a:t>(0, </a:t>
            </a:r>
            <a:r>
              <a:rPr lang="en" altLang="ko-KR" dirty="0" err="1"/>
              <a:t>caffe_home</a:t>
            </a:r>
            <a:r>
              <a:rPr lang="en" altLang="ko-KR" dirty="0"/>
              <a:t> + 'python')</a:t>
            </a:r>
          </a:p>
          <a:p>
            <a:r>
              <a:rPr lang="en" altLang="ko-KR" dirty="0"/>
              <a:t>import </a:t>
            </a:r>
            <a:r>
              <a:rPr lang="en" altLang="ko-KR" dirty="0" err="1"/>
              <a:t>caffe</a:t>
            </a:r>
            <a:endParaRPr lang="en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7C24F03-74FE-B442-AA9E-82B055F82404}"/>
              </a:ext>
            </a:extLst>
          </p:cNvPr>
          <p:cNvSpPr txBox="1"/>
          <p:nvPr/>
        </p:nvSpPr>
        <p:spPr>
          <a:xfrm>
            <a:off x="243275" y="412422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변수 초기화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52B45B0-7583-8D4D-A632-BFCA68DCB735}"/>
              </a:ext>
            </a:extLst>
          </p:cNvPr>
          <p:cNvSpPr/>
          <p:nvPr/>
        </p:nvSpPr>
        <p:spPr>
          <a:xfrm>
            <a:off x="243275" y="4493557"/>
            <a:ext cx="11370331" cy="20329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datum = caffe.proto.caffe_pb2.Datum()</a:t>
            </a:r>
          </a:p>
          <a:p>
            <a:r>
              <a:rPr lang="en" altLang="ko-KR" dirty="0" err="1"/>
              <a:t>train_id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test_id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len_id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random.seed</a:t>
            </a:r>
            <a:r>
              <a:rPr lang="en" altLang="ko-KR" dirty="0"/>
              <a:t>(a=None)</a:t>
            </a:r>
          </a:p>
          <a:p>
            <a:r>
              <a:rPr lang="en" altLang="ko-KR" dirty="0"/>
              <a:t>height = 32</a:t>
            </a:r>
          </a:p>
          <a:p>
            <a:r>
              <a:rPr lang="en" altLang="ko-KR" dirty="0"/>
              <a:t>width = 32</a:t>
            </a:r>
          </a:p>
        </p:txBody>
      </p:sp>
    </p:spTree>
    <p:extLst>
      <p:ext uri="{BB962C8B-B14F-4D97-AF65-F5344CB8AC3E}">
        <p14:creationId xmlns:p14="http://schemas.microsoft.com/office/powerpoint/2010/main" val="3237328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18085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카테고리별로 테스트 개수 조정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01645"/>
            <a:ext cx="11370331" cy="11529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nm in name: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test_count</a:t>
            </a:r>
            <a:r>
              <a:rPr lang="en" altLang="ko-KR" dirty="0"/>
              <a:t> = </a:t>
            </a:r>
            <a:r>
              <a:rPr lang="en" altLang="ko-KR" dirty="0" err="1"/>
              <a:t>len</a:t>
            </a:r>
            <a:r>
              <a:rPr lang="en" altLang="ko-KR" dirty="0"/>
              <a:t>(</a:t>
            </a:r>
            <a:r>
              <a:rPr lang="en" altLang="ko-KR" dirty="0" err="1"/>
              <a:t>filelist</a:t>
            </a:r>
            <a:r>
              <a:rPr lang="en" altLang="ko-KR" dirty="0"/>
              <a:t>[nm]) * rate / 100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random.shuffle</a:t>
            </a:r>
            <a:r>
              <a:rPr lang="en" altLang="ko-KR" dirty="0"/>
              <a:t>(</a:t>
            </a:r>
            <a:r>
              <a:rPr lang="en" altLang="ko-KR" dirty="0" err="1"/>
              <a:t>filelist</a:t>
            </a:r>
            <a:r>
              <a:rPr lang="en" altLang="ko-KR" dirty="0"/>
              <a:t>[nm])</a:t>
            </a:r>
          </a:p>
          <a:p>
            <a:r>
              <a:rPr lang="en" altLang="ko-KR" dirty="0"/>
              <a:t>    label = nm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811552-5B48-844D-9A8C-3EA0AABAD661}"/>
              </a:ext>
            </a:extLst>
          </p:cNvPr>
          <p:cNvSpPr txBox="1"/>
          <p:nvPr/>
        </p:nvSpPr>
        <p:spPr>
          <a:xfrm>
            <a:off x="208427" y="2468808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개수 만큼 데이터 저장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0DE3126-28C8-FE4D-96BE-6ADD14E1EA35}"/>
              </a:ext>
            </a:extLst>
          </p:cNvPr>
          <p:cNvSpPr/>
          <p:nvPr/>
        </p:nvSpPr>
        <p:spPr>
          <a:xfrm>
            <a:off x="208427" y="2952368"/>
            <a:ext cx="11370331" cy="3414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test_pos</a:t>
            </a:r>
            <a:r>
              <a:rPr lang="en" altLang="ko-KR" dirty="0"/>
              <a:t> = 0;</a:t>
            </a:r>
          </a:p>
          <a:p>
            <a:r>
              <a:rPr lang="en" altLang="ko-KR" dirty="0"/>
              <a:t>for fc in </a:t>
            </a:r>
            <a:r>
              <a:rPr lang="en" altLang="ko-KR" dirty="0" err="1"/>
              <a:t>filelist</a:t>
            </a:r>
            <a:r>
              <a:rPr lang="en" altLang="ko-KR" dirty="0"/>
              <a:t>[nm]: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fn</a:t>
            </a:r>
            <a:r>
              <a:rPr lang="en" altLang="ko-KR" dirty="0"/>
              <a:t> = </a:t>
            </a:r>
            <a:r>
              <a:rPr lang="en" altLang="ko-KR" dirty="0" err="1"/>
              <a:t>data_path</a:t>
            </a:r>
            <a:r>
              <a:rPr lang="en" altLang="ko-KR" dirty="0"/>
              <a:t> + ‘/’ + nm + ‘/’ + fc                      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img</a:t>
            </a:r>
            <a:r>
              <a:rPr lang="en" altLang="ko-KR" dirty="0"/>
              <a:t> = cv2.imread(</a:t>
            </a:r>
            <a:r>
              <a:rPr lang="en" altLang="ko-KR" dirty="0" err="1"/>
              <a:t>fn</a:t>
            </a:r>
            <a:r>
              <a:rPr lang="en" altLang="ko-KR" dirty="0"/>
              <a:t>, 1)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img</a:t>
            </a:r>
            <a:r>
              <a:rPr lang="en" altLang="ko-KR" dirty="0"/>
              <a:t> = cv2.resize(</a:t>
            </a:r>
            <a:r>
              <a:rPr lang="en" altLang="ko-KR" dirty="0" err="1"/>
              <a:t>img</a:t>
            </a:r>
            <a:r>
              <a:rPr lang="en" altLang="ko-KR" dirty="0"/>
              <a:t>, (height, width))</a:t>
            </a:r>
          </a:p>
          <a:p>
            <a:r>
              <a:rPr lang="en" altLang="ko-KR" dirty="0"/>
              <a:t>    _, </a:t>
            </a:r>
            <a:r>
              <a:rPr lang="en" altLang="ko-KR" dirty="0" err="1"/>
              <a:t>img_jpg</a:t>
            </a:r>
            <a:r>
              <a:rPr lang="en" altLang="ko-KR" dirty="0"/>
              <a:t> = cv2.imencode('.</a:t>
            </a:r>
            <a:r>
              <a:rPr lang="en" altLang="ko-KR" dirty="0" err="1"/>
              <a:t>png</a:t>
            </a:r>
            <a:r>
              <a:rPr lang="en" altLang="ko-KR" dirty="0"/>
              <a:t>', </a:t>
            </a:r>
            <a:r>
              <a:rPr lang="en" altLang="ko-KR" dirty="0" err="1"/>
              <a:t>img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datum.channels</a:t>
            </a:r>
            <a:r>
              <a:rPr lang="en" altLang="ko-KR" dirty="0"/>
              <a:t> = 3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datum.height</a:t>
            </a:r>
            <a:r>
              <a:rPr lang="en" altLang="ko-KR" dirty="0"/>
              <a:t> = height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datum.width</a:t>
            </a:r>
            <a:r>
              <a:rPr lang="en" altLang="ko-KR" dirty="0"/>
              <a:t> = width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datum.label</a:t>
            </a:r>
            <a:r>
              <a:rPr lang="en" altLang="ko-KR" dirty="0"/>
              <a:t> = </a:t>
            </a:r>
            <a:r>
              <a:rPr lang="en" altLang="ko-KR" dirty="0" err="1"/>
              <a:t>name.index</a:t>
            </a:r>
            <a:r>
              <a:rPr lang="en" altLang="ko-KR" dirty="0"/>
              <a:t>(nm)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datum.encoded</a:t>
            </a:r>
            <a:r>
              <a:rPr lang="en" altLang="ko-KR" dirty="0"/>
              <a:t> = True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datum.data</a:t>
            </a:r>
            <a:r>
              <a:rPr lang="en" altLang="ko-KR" dirty="0"/>
              <a:t> = </a:t>
            </a:r>
            <a:r>
              <a:rPr lang="en" altLang="ko-KR" dirty="0" err="1"/>
              <a:t>img_jpg.tostring</a:t>
            </a:r>
            <a:r>
              <a:rPr lang="en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70366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1808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훈련용과 테스트용 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01646"/>
            <a:ext cx="11370331" cy="31074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datum_byte</a:t>
            </a:r>
            <a:r>
              <a:rPr lang="en" altLang="ko-KR" dirty="0"/>
              <a:t> = </a:t>
            </a:r>
            <a:r>
              <a:rPr lang="en" altLang="ko-KR" dirty="0" err="1"/>
              <a:t>datum.SerializeToString</a:t>
            </a:r>
            <a:r>
              <a:rPr lang="en" altLang="ko-KR" dirty="0"/>
              <a:t>()</a:t>
            </a:r>
          </a:p>
          <a:p>
            <a:r>
              <a:rPr lang="en" altLang="ko-KR" dirty="0"/>
              <a:t>  </a:t>
            </a:r>
          </a:p>
          <a:p>
            <a:r>
              <a:rPr lang="en" altLang="ko-KR" dirty="0"/>
              <a:t>if </a:t>
            </a:r>
            <a:r>
              <a:rPr lang="en" altLang="ko-KR" dirty="0" err="1"/>
              <a:t>test_pos</a:t>
            </a:r>
            <a:r>
              <a:rPr lang="en" altLang="ko-KR" dirty="0"/>
              <a:t> &lt; </a:t>
            </a:r>
            <a:r>
              <a:rPr lang="en" altLang="ko-KR" dirty="0" err="1"/>
              <a:t>test_count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test_pos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index_byte</a:t>
            </a:r>
            <a:r>
              <a:rPr lang="en" altLang="ko-KR" dirty="0"/>
              <a:t> = '%010d' % </a:t>
            </a:r>
            <a:r>
              <a:rPr lang="en" altLang="ko-KR" dirty="0" err="1"/>
              <a:t>test_id</a:t>
            </a:r>
            <a:endParaRPr lang="en" altLang="ko-KR" dirty="0"/>
          </a:p>
          <a:p>
            <a:r>
              <a:rPr lang="en" altLang="ko-KR" dirty="0"/>
              <a:t>    </a:t>
            </a:r>
            <a:r>
              <a:rPr lang="en" altLang="ko-KR" dirty="0" err="1"/>
              <a:t>test_id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wr1.put(</a:t>
            </a:r>
            <a:r>
              <a:rPr lang="en" altLang="ko-KR" dirty="0" err="1"/>
              <a:t>index_byte</a:t>
            </a:r>
            <a:r>
              <a:rPr lang="en" altLang="ko-KR" dirty="0"/>
              <a:t>, </a:t>
            </a:r>
            <a:r>
              <a:rPr lang="en" altLang="ko-KR" dirty="0" err="1"/>
              <a:t>datum_byte</a:t>
            </a:r>
            <a:r>
              <a:rPr lang="en" altLang="ko-KR" dirty="0"/>
              <a:t>, append=True)</a:t>
            </a:r>
          </a:p>
          <a:p>
            <a:r>
              <a:rPr lang="en" altLang="ko-KR" dirty="0"/>
              <a:t>else: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index_byte</a:t>
            </a:r>
            <a:r>
              <a:rPr lang="en" altLang="ko-KR" dirty="0"/>
              <a:t> = '%010d' % </a:t>
            </a:r>
            <a:r>
              <a:rPr lang="en" altLang="ko-KR" dirty="0" err="1"/>
              <a:t>train_id</a:t>
            </a:r>
            <a:endParaRPr lang="en" altLang="ko-KR" dirty="0"/>
          </a:p>
          <a:p>
            <a:r>
              <a:rPr lang="en" altLang="ko-KR" dirty="0"/>
              <a:t>    </a:t>
            </a:r>
            <a:r>
              <a:rPr lang="en" altLang="ko-KR" dirty="0" err="1"/>
              <a:t>train_id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wri2.put(</a:t>
            </a:r>
            <a:r>
              <a:rPr lang="en" altLang="ko-KR" dirty="0" err="1"/>
              <a:t>index_byte</a:t>
            </a:r>
            <a:r>
              <a:rPr lang="en" altLang="ko-KR" dirty="0"/>
              <a:t>, </a:t>
            </a:r>
            <a:r>
              <a:rPr lang="en" altLang="ko-KR" dirty="0" err="1"/>
              <a:t>datum_byte</a:t>
            </a:r>
            <a:r>
              <a:rPr lang="en" altLang="ko-KR" dirty="0"/>
              <a:t>, append=True)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0FB57BF-BDD2-4D02-9888-EA64CE71282F}"/>
              </a:ext>
            </a:extLst>
          </p:cNvPr>
          <p:cNvSpPr txBox="1"/>
          <p:nvPr/>
        </p:nvSpPr>
        <p:spPr>
          <a:xfrm>
            <a:off x="197555" y="4423339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7E20A3C-7874-4CEA-84A2-5DDC71382D90}"/>
              </a:ext>
            </a:extLst>
          </p:cNvPr>
          <p:cNvSpPr/>
          <p:nvPr/>
        </p:nvSpPr>
        <p:spPr>
          <a:xfrm>
            <a:off x="197555" y="4906899"/>
            <a:ext cx="11370331" cy="12330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wr1.commit()</a:t>
            </a:r>
          </a:p>
          <a:p>
            <a:r>
              <a:rPr lang="en" altLang="ko-KR" dirty="0"/>
              <a:t>wr2.commit()</a:t>
            </a:r>
          </a:p>
          <a:p>
            <a:r>
              <a:rPr lang="en" altLang="ko-KR" dirty="0"/>
              <a:t>lmdb1.close()</a:t>
            </a:r>
          </a:p>
          <a:p>
            <a:r>
              <a:rPr lang="en" altLang="ko-KR" dirty="0"/>
              <a:t>lmdb2.close()</a:t>
            </a:r>
          </a:p>
        </p:txBody>
      </p:sp>
    </p:spTree>
    <p:extLst>
      <p:ext uri="{BB962C8B-B14F-4D97-AF65-F5344CB8AC3E}">
        <p14:creationId xmlns:p14="http://schemas.microsoft.com/office/powerpoint/2010/main" val="820424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04658CF-BB91-43EB-9139-E2BC10C32EC9}"/>
              </a:ext>
            </a:extLst>
          </p:cNvPr>
          <p:cNvSpPr txBox="1"/>
          <p:nvPr/>
        </p:nvSpPr>
        <p:spPr>
          <a:xfrm>
            <a:off x="197555" y="6038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7F636FE-9099-4CB7-9E5B-B404A189C5A5}"/>
              </a:ext>
            </a:extLst>
          </p:cNvPr>
          <p:cNvSpPr/>
          <p:nvPr/>
        </p:nvSpPr>
        <p:spPr>
          <a:xfrm>
            <a:off x="197555" y="1087418"/>
            <a:ext cx="11370331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  </a:t>
            </a:r>
            <a:r>
              <a:rPr lang="en" altLang="ko-KR" dirty="0" smtClean="0"/>
              <a:t>$   python3 </a:t>
            </a:r>
            <a:r>
              <a:rPr lang="en" altLang="ko-KR" dirty="0"/>
              <a:t>createdb.py</a:t>
            </a:r>
          </a:p>
        </p:txBody>
      </p:sp>
      <p:pic>
        <p:nvPicPr>
          <p:cNvPr id="8195" name="_x651197184" descr="EMB000079a00210">
            <a:extLst>
              <a:ext uri="{FF2B5EF4-FFF2-40B4-BE49-F238E27FC236}">
                <a16:creationId xmlns="" xmlns:a16="http://schemas.microsoft.com/office/drawing/2014/main" id="{B7B79191-2D87-4AE6-ABE9-7F729758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7258"/>
            <a:ext cx="4045581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11D7BAC-B207-5B4D-811C-0E5CF3D6E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5" y="1538139"/>
            <a:ext cx="8394700" cy="87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5FEC683-458E-BD4D-85E8-44381A667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5" y="2507258"/>
            <a:ext cx="5774119" cy="27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09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374031"/>
            <a:ext cx="11370331" cy="9739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cd ~/</a:t>
            </a:r>
            <a:r>
              <a:rPr lang="en-US" altLang="ko-KR" dirty="0" err="1" smtClean="0"/>
              <a:t>caffe</a:t>
            </a:r>
            <a:r>
              <a:rPr lang="en-US" altLang="ko-KR" dirty="0" smtClean="0"/>
              <a:t>/</a:t>
            </a:r>
            <a:endParaRPr lang="ko-KR" altLang="ko-KR" dirty="0"/>
          </a:p>
          <a:p>
            <a:r>
              <a:rPr lang="en-US" altLang="ko-KR" dirty="0" smtClean="0"/>
              <a:t>$   ./</a:t>
            </a:r>
            <a:r>
              <a:rPr lang="en-US" altLang="ko-KR" dirty="0"/>
              <a:t>build/tools/</a:t>
            </a:r>
            <a:r>
              <a:rPr lang="en-US" altLang="ko-KR" dirty="0" err="1"/>
              <a:t>compute_image_mean</a:t>
            </a:r>
            <a:r>
              <a:rPr lang="en-US" altLang="ko-KR" dirty="0"/>
              <a:t> -backend=</a:t>
            </a:r>
            <a:r>
              <a:rPr lang="en-US" altLang="ko-KR" dirty="0" err="1"/>
              <a:t>lmdb</a:t>
            </a:r>
            <a:r>
              <a:rPr lang="en-US" altLang="ko-KR" dirty="0"/>
              <a:t> </a:t>
            </a:r>
            <a:r>
              <a:rPr lang="en-US" altLang="ko-KR" dirty="0" smtClean="0"/>
              <a:t>examples/cifar10/cifar10_train_lmdb examples/cifar10/</a:t>
            </a:r>
            <a:r>
              <a:rPr lang="en-US" altLang="ko-KR" dirty="0" err="1" smtClean="0"/>
              <a:t>mean.binaryproto</a:t>
            </a:r>
            <a:endParaRPr lang="ko-KR" altLang="ko-KR" dirty="0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271228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image_mean</a:t>
            </a:r>
            <a:r>
              <a:rPr lang="en-US" altLang="ko-KR" dirty="0"/>
              <a:t> </a:t>
            </a:r>
            <a:r>
              <a:rPr lang="ko-KR" altLang="en-US" dirty="0"/>
              <a:t>파일 생성 </a:t>
            </a:r>
          </a:p>
        </p:txBody>
      </p:sp>
    </p:spTree>
    <p:extLst>
      <p:ext uri="{BB962C8B-B14F-4D97-AF65-F5344CB8AC3E}">
        <p14:creationId xmlns:p14="http://schemas.microsoft.com/office/powerpoint/2010/main" val="63093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231652"/>
            <a:ext cx="18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train_full.sh </a:t>
            </a:r>
            <a:r>
              <a:rPr lang="ko-KR" altLang="en-US" dirty="0"/>
              <a:t>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715212"/>
            <a:ext cx="11370331" cy="36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set -e</a:t>
            </a:r>
          </a:p>
          <a:p>
            <a:pPr fontAlgn="base" latinLnBrk="1"/>
            <a:r>
              <a:rPr lang="en-US" altLang="ko-KR" dirty="0"/>
              <a:t>TOOLS=./build/tools</a:t>
            </a:r>
          </a:p>
          <a:p>
            <a:pPr fontAlgn="base" latinLnBrk="1"/>
            <a:r>
              <a:rPr lang="en-US" altLang="ko-KR" dirty="0"/>
              <a:t>$TOOLS/</a:t>
            </a:r>
            <a:r>
              <a:rPr lang="en-US" altLang="ko-KR" dirty="0" err="1"/>
              <a:t>caffe</a:t>
            </a:r>
            <a:r>
              <a:rPr lang="en-US" altLang="ko-KR" dirty="0"/>
              <a:t> train \</a:t>
            </a:r>
          </a:p>
          <a:p>
            <a:pPr fontAlgn="base" latinLnBrk="1"/>
            <a:r>
              <a:rPr lang="en-US" altLang="ko-KR" dirty="0"/>
              <a:t>--solver=examples/cifar10/cifar10_full_solver.prototxt $@</a:t>
            </a:r>
          </a:p>
          <a:p>
            <a:pPr fontAlgn="base" latinLnBrk="1"/>
            <a:r>
              <a:rPr lang="en-US" altLang="ko-KR" dirty="0"/>
              <a:t># reduce learning rate by factor of 10</a:t>
            </a:r>
          </a:p>
          <a:p>
            <a:pPr fontAlgn="base" latinLnBrk="1"/>
            <a:r>
              <a:rPr lang="en-US" altLang="ko-KR" dirty="0"/>
              <a:t>$TOOLS/</a:t>
            </a:r>
            <a:r>
              <a:rPr lang="en-US" altLang="ko-KR" dirty="0" err="1"/>
              <a:t>caffe</a:t>
            </a:r>
            <a:r>
              <a:rPr lang="en-US" altLang="ko-KR" dirty="0"/>
              <a:t> train \</a:t>
            </a:r>
          </a:p>
          <a:p>
            <a:pPr fontAlgn="base" latinLnBrk="1"/>
            <a:r>
              <a:rPr lang="en-US" altLang="ko-KR" dirty="0"/>
              <a:t>--solver=examples/cifar10/cifar10_full_solver_lr1.prototxt \</a:t>
            </a:r>
          </a:p>
          <a:p>
            <a:pPr fontAlgn="base" latinLnBrk="1"/>
            <a:r>
              <a:rPr lang="en-US" altLang="ko-KR" dirty="0"/>
              <a:t>--snapshot=examples/cifar10/cifar10_full_iter_60000.solverstate</a:t>
            </a:r>
            <a:r>
              <a:rPr lang="en-US" altLang="ko-KR" b="1" dirty="0">
                <a:solidFill>
                  <a:srgbClr val="FF0000"/>
                </a:solidFill>
              </a:rPr>
              <a:t>.h5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$@</a:t>
            </a:r>
          </a:p>
          <a:p>
            <a:pPr fontAlgn="base" latinLnBrk="1"/>
            <a:r>
              <a:rPr lang="en-US" altLang="ko-KR" dirty="0"/>
              <a:t># reduce learning rate by factor of 10</a:t>
            </a:r>
          </a:p>
          <a:p>
            <a:pPr fontAlgn="base" latinLnBrk="1"/>
            <a:r>
              <a:rPr lang="en-US" altLang="ko-KR" dirty="0"/>
              <a:t>$TOOLS/</a:t>
            </a:r>
            <a:r>
              <a:rPr lang="en-US" altLang="ko-KR" dirty="0" err="1"/>
              <a:t>caffe</a:t>
            </a:r>
            <a:r>
              <a:rPr lang="en-US" altLang="ko-KR" dirty="0"/>
              <a:t> train \</a:t>
            </a:r>
          </a:p>
          <a:p>
            <a:pPr fontAlgn="base" latinLnBrk="1"/>
            <a:r>
              <a:rPr lang="en-US" altLang="ko-KR" dirty="0"/>
              <a:t>--solver=examples/cifar10/cifar10_full_solver_lr2.prototxt \</a:t>
            </a:r>
          </a:p>
          <a:p>
            <a:pPr fontAlgn="base" latinLnBrk="1"/>
            <a:r>
              <a:rPr lang="en-US" altLang="ko-KR" dirty="0"/>
              <a:t>--snapshot=examples/cifar10/cifar10_full_iter_65000.solverstate</a:t>
            </a:r>
            <a:r>
              <a:rPr lang="en-US" altLang="ko-KR" b="1" dirty="0">
                <a:solidFill>
                  <a:srgbClr val="FF0000"/>
                </a:solidFill>
              </a:rPr>
              <a:t>.h5</a:t>
            </a:r>
            <a:r>
              <a:rPr lang="en-US" altLang="ko-KR" dirty="0"/>
              <a:t> $@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A7ABC99-C903-439C-A0E3-0372B9978CBB}"/>
              </a:ext>
            </a:extLst>
          </p:cNvPr>
          <p:cNvSpPr txBox="1"/>
          <p:nvPr/>
        </p:nvSpPr>
        <p:spPr>
          <a:xfrm>
            <a:off x="197555" y="790203"/>
            <a:ext cx="138852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학습 준비</a:t>
            </a:r>
          </a:p>
        </p:txBody>
      </p:sp>
    </p:spTree>
    <p:extLst>
      <p:ext uri="{BB962C8B-B14F-4D97-AF65-F5344CB8AC3E}">
        <p14:creationId xmlns:p14="http://schemas.microsoft.com/office/powerpoint/2010/main" val="80968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23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cifar10_full_solver.prototxt </a:t>
            </a:r>
            <a:r>
              <a:rPr lang="ko-KR" altLang="en-US" dirty="0"/>
              <a:t>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26697"/>
            <a:ext cx="11370331" cy="36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net: "examples/cifar10/cifar10_full_train_test.prototxt"</a:t>
            </a:r>
          </a:p>
          <a:p>
            <a:pPr fontAlgn="base" latinLnBrk="1"/>
            <a:r>
              <a:rPr lang="en-US" altLang="ko-KR" dirty="0" err="1"/>
              <a:t>test_iter</a:t>
            </a:r>
            <a:r>
              <a:rPr lang="en-US" altLang="ko-KR" dirty="0"/>
              <a:t>: 100</a:t>
            </a:r>
          </a:p>
          <a:p>
            <a:pPr fontAlgn="base" latinLnBrk="1"/>
            <a:r>
              <a:rPr lang="en-US" altLang="ko-KR" dirty="0" err="1"/>
              <a:t>test_interval</a:t>
            </a:r>
            <a:r>
              <a:rPr lang="en-US" altLang="ko-KR" dirty="0"/>
              <a:t>: 1000</a:t>
            </a:r>
          </a:p>
          <a:p>
            <a:pPr fontAlgn="base" latinLnBrk="1"/>
            <a:r>
              <a:rPr lang="en-US" altLang="ko-KR" dirty="0" err="1"/>
              <a:t>base_lr</a:t>
            </a:r>
            <a:r>
              <a:rPr lang="en-US" altLang="ko-KR" dirty="0"/>
              <a:t>: 0.001</a:t>
            </a:r>
          </a:p>
          <a:p>
            <a:pPr fontAlgn="base" latinLnBrk="1"/>
            <a:r>
              <a:rPr lang="en-US" altLang="ko-KR" dirty="0"/>
              <a:t>momentum: 0.9</a:t>
            </a:r>
          </a:p>
          <a:p>
            <a:pPr fontAlgn="base" latinLnBrk="1"/>
            <a:r>
              <a:rPr lang="en-US" altLang="ko-KR" dirty="0" err="1"/>
              <a:t>weight_decay</a:t>
            </a:r>
            <a:r>
              <a:rPr lang="en-US" altLang="ko-KR" dirty="0"/>
              <a:t>: 0.004</a:t>
            </a:r>
          </a:p>
          <a:p>
            <a:pPr fontAlgn="base" latinLnBrk="1"/>
            <a:r>
              <a:rPr lang="en-US" altLang="ko-KR" dirty="0" err="1"/>
              <a:t>lr_policy</a:t>
            </a:r>
            <a:r>
              <a:rPr lang="en-US" altLang="ko-KR" dirty="0"/>
              <a:t>: "fixed"</a:t>
            </a:r>
          </a:p>
          <a:p>
            <a:pPr fontAlgn="base" latinLnBrk="1"/>
            <a:r>
              <a:rPr lang="en-US" altLang="ko-KR" dirty="0"/>
              <a:t>display: 10</a:t>
            </a:r>
          </a:p>
          <a:p>
            <a:pPr fontAlgn="base" latinLnBrk="1"/>
            <a:r>
              <a:rPr lang="en-US" altLang="ko-KR" dirty="0" err="1"/>
              <a:t>max_iter</a:t>
            </a:r>
            <a:r>
              <a:rPr lang="en-US" altLang="ko-KR" dirty="0"/>
              <a:t>: 60000</a:t>
            </a:r>
          </a:p>
          <a:p>
            <a:pPr fontAlgn="base" latinLnBrk="1"/>
            <a:r>
              <a:rPr lang="en-US" altLang="ko-KR" dirty="0"/>
              <a:t>snapshot: 10000</a:t>
            </a:r>
          </a:p>
          <a:p>
            <a:pPr fontAlgn="base" latinLnBrk="1"/>
            <a:r>
              <a:rPr lang="en-US" altLang="ko-KR" dirty="0" err="1"/>
              <a:t>snapshot_format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BINARYPROTO</a:t>
            </a:r>
            <a:endParaRPr lang="en-US" altLang="ko-KR" dirty="0">
              <a:solidFill>
                <a:srgbClr val="FF0000"/>
              </a:solidFill>
            </a:endParaRPr>
          </a:p>
          <a:p>
            <a:pPr fontAlgn="base" latinLnBrk="1"/>
            <a:r>
              <a:rPr lang="en-US" altLang="ko-KR" dirty="0" err="1"/>
              <a:t>snapshot_prefix</a:t>
            </a:r>
            <a:r>
              <a:rPr lang="en-US" altLang="ko-KR" dirty="0"/>
              <a:t>: "examples/cifar10/cifar10_full"</a:t>
            </a:r>
          </a:p>
          <a:p>
            <a:pPr fontAlgn="base" latinLnBrk="1"/>
            <a:r>
              <a:rPr lang="en-US" altLang="ko-KR" dirty="0" err="1"/>
              <a:t>solver_mode</a:t>
            </a:r>
            <a:r>
              <a:rPr lang="en-US" altLang="ko-KR" dirty="0"/>
              <a:t>: CPU </a:t>
            </a:r>
          </a:p>
        </p:txBody>
      </p:sp>
    </p:spTree>
    <p:extLst>
      <p:ext uri="{BB962C8B-B14F-4D97-AF65-F5344CB8AC3E}">
        <p14:creationId xmlns:p14="http://schemas.microsoft.com/office/powerpoint/2010/main" val="34005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7"/>
            <a:ext cx="5702204" cy="46354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name: "CIFAR10_full"</a:t>
            </a:r>
          </a:p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</a:t>
            </a:r>
            <a:r>
              <a:rPr lang="en-US" altLang="ko-KR" dirty="0" err="1"/>
              <a:t>cifar</a:t>
            </a:r>
            <a:r>
              <a:rPr lang="en-US" altLang="ko-KR" dirty="0"/>
              <a:t>“ </a:t>
            </a:r>
          </a:p>
          <a:p>
            <a:pPr fontAlgn="base" latinLnBrk="1"/>
            <a:r>
              <a:rPr lang="en-US" altLang="ko-KR" dirty="0"/>
              <a:t>  type: "Data"</a:t>
            </a:r>
          </a:p>
          <a:p>
            <a:pPr fontAlgn="base" latinLnBrk="1"/>
            <a:r>
              <a:rPr lang="en-US" altLang="ko-KR" dirty="0"/>
              <a:t>  top: "data"</a:t>
            </a:r>
          </a:p>
          <a:p>
            <a:pPr fontAlgn="base" latinLnBrk="1"/>
            <a:r>
              <a:rPr lang="en-US" altLang="ko-KR" dirty="0"/>
              <a:t>  top: "label"</a:t>
            </a:r>
          </a:p>
          <a:p>
            <a:pPr fontAlgn="base" latinLnBrk="1"/>
            <a:r>
              <a:rPr lang="en-US" altLang="ko-KR" dirty="0"/>
              <a:t>  include { phase: TRAIN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transform_param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mean_file</a:t>
            </a:r>
            <a:r>
              <a:rPr lang="en-US" altLang="ko-KR" dirty="0"/>
              <a:t>: "examples/cifar10/</a:t>
            </a:r>
            <a:r>
              <a:rPr lang="en-US" altLang="ko-KR" dirty="0" err="1"/>
              <a:t>mean.binaryproto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data_param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shuffle: true</a:t>
            </a:r>
          </a:p>
          <a:p>
            <a:pPr fontAlgn="base" latinLnBrk="1"/>
            <a:r>
              <a:rPr lang="en-US" altLang="ko-KR" dirty="0"/>
              <a:t>    source: "examples/cifar10/cifar10_train_lmdb"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batch_size</a:t>
            </a:r>
            <a:r>
              <a:rPr lang="en-US" altLang="ko-KR" dirty="0"/>
              <a:t>: 100</a:t>
            </a:r>
          </a:p>
          <a:p>
            <a:pPr fontAlgn="base" latinLnBrk="1"/>
            <a:r>
              <a:rPr lang="en-US" altLang="ko-KR" dirty="0"/>
              <a:t>    backend: LMDB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583544B-79E1-4E46-8AE2-7CD9AD4B6A30}"/>
              </a:ext>
            </a:extLst>
          </p:cNvPr>
          <p:cNvSpPr/>
          <p:nvPr/>
        </p:nvSpPr>
        <p:spPr>
          <a:xfrm>
            <a:off x="6292240" y="1226697"/>
            <a:ext cx="5702204" cy="4359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</a:t>
            </a:r>
            <a:r>
              <a:rPr lang="en-US" altLang="ko-KR" dirty="0" err="1"/>
              <a:t>cifar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type: "Data"</a:t>
            </a:r>
          </a:p>
          <a:p>
            <a:pPr fontAlgn="base" latinLnBrk="1"/>
            <a:r>
              <a:rPr lang="en-US" altLang="ko-KR" dirty="0"/>
              <a:t>  top: "data"</a:t>
            </a:r>
          </a:p>
          <a:p>
            <a:pPr fontAlgn="base" latinLnBrk="1"/>
            <a:r>
              <a:rPr lang="en-US" altLang="ko-KR" dirty="0"/>
              <a:t>  top: "label"</a:t>
            </a:r>
          </a:p>
          <a:p>
            <a:pPr fontAlgn="base" latinLnBrk="1"/>
            <a:r>
              <a:rPr lang="en-US" altLang="ko-KR" dirty="0"/>
              <a:t>  include { phase: TEST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transform_param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mean_file</a:t>
            </a:r>
            <a:r>
              <a:rPr lang="en-US" altLang="ko-KR" dirty="0"/>
              <a:t>: "examples/cifar10/</a:t>
            </a:r>
            <a:r>
              <a:rPr lang="en-US" altLang="ko-KR" dirty="0" err="1"/>
              <a:t>mean.binaryproto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data_param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source: "examples/cifar10/cifar10_test_lmdb"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batch_size</a:t>
            </a:r>
            <a:r>
              <a:rPr lang="en-US" altLang="ko-KR" dirty="0"/>
              <a:t>: 100</a:t>
            </a:r>
          </a:p>
          <a:p>
            <a:pPr fontAlgn="base" latinLnBrk="1"/>
            <a:r>
              <a:rPr lang="en-US" altLang="ko-KR" dirty="0"/>
              <a:t>    backend: LMDB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5785723" y="720693"/>
            <a:ext cx="62055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478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5286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"conv1"</a:t>
            </a:r>
          </a:p>
          <a:p>
            <a:pPr fontAlgn="base" latinLnBrk="1"/>
            <a:r>
              <a:rPr lang="en-US" altLang="ko-KR" dirty="0"/>
              <a:t>  type: "Convolution"</a:t>
            </a:r>
          </a:p>
          <a:p>
            <a:pPr fontAlgn="base" latinLnBrk="1"/>
            <a:r>
              <a:rPr lang="en-US" altLang="ko-KR" dirty="0"/>
              <a:t>  bottom: </a:t>
            </a:r>
            <a:r>
              <a:rPr lang="en-US" altLang="ko-KR" b="1" dirty="0"/>
              <a:t>"data"</a:t>
            </a:r>
            <a:endParaRPr lang="en-US" altLang="ko-KR" dirty="0"/>
          </a:p>
          <a:p>
            <a:pPr fontAlgn="base" latinLnBrk="1"/>
            <a:r>
              <a:rPr lang="en-US" altLang="ko-KR" dirty="0"/>
              <a:t>  top: </a:t>
            </a:r>
            <a:r>
              <a:rPr lang="en-US" altLang="ko-KR" b="1" dirty="0"/>
              <a:t>"conv1"</a:t>
            </a:r>
            <a:endParaRPr lang="en-US" altLang="ko-KR" dirty="0"/>
          </a:p>
          <a:p>
            <a:pPr fontAlgn="base" latinLnBrk="1"/>
            <a:r>
              <a:rPr lang="en-US" altLang="ko-KR" dirty="0"/>
              <a:t>  param { </a:t>
            </a:r>
            <a:r>
              <a:rPr lang="en-US" altLang="ko-KR" dirty="0" err="1"/>
              <a:t>lr_mult</a:t>
            </a:r>
            <a:r>
              <a:rPr lang="en-US" altLang="ko-KR" dirty="0"/>
              <a:t>: 1 }</a:t>
            </a:r>
          </a:p>
          <a:p>
            <a:pPr fontAlgn="base" latinLnBrk="1"/>
            <a:r>
              <a:rPr lang="en-US" altLang="ko-KR" dirty="0"/>
              <a:t>  param { </a:t>
            </a:r>
            <a:r>
              <a:rPr lang="en-US" altLang="ko-KR" dirty="0" err="1"/>
              <a:t>lr_mult</a:t>
            </a:r>
            <a:r>
              <a:rPr lang="en-US" altLang="ko-KR" dirty="0"/>
              <a:t>: 2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convolution_param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num_output</a:t>
            </a:r>
            <a:r>
              <a:rPr lang="en-US" altLang="ko-KR" dirty="0"/>
              <a:t>: 32</a:t>
            </a:r>
          </a:p>
          <a:p>
            <a:pPr fontAlgn="base" latinLnBrk="1"/>
            <a:r>
              <a:rPr lang="en-US" altLang="ko-KR" dirty="0"/>
              <a:t>    pad: 2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kernel_size</a:t>
            </a:r>
            <a:r>
              <a:rPr lang="en-US" altLang="ko-KR" dirty="0"/>
              <a:t>: 5</a:t>
            </a:r>
          </a:p>
          <a:p>
            <a:pPr fontAlgn="base" latinLnBrk="1"/>
            <a:r>
              <a:rPr lang="en-US" altLang="ko-KR" dirty="0"/>
              <a:t>    stride: 1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weight_filler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  type: "gaussian"</a:t>
            </a:r>
          </a:p>
          <a:p>
            <a:pPr fontAlgn="base" latinLnBrk="1"/>
            <a:r>
              <a:rPr lang="en-US" altLang="ko-KR" dirty="0"/>
              <a:t>      std: 0.0001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bias_filler</a:t>
            </a:r>
            <a:r>
              <a:rPr lang="en-US" altLang="ko-KR" dirty="0"/>
              <a:t> { type: "constant" }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579719" y="737320"/>
            <a:ext cx="13200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pic>
        <p:nvPicPr>
          <p:cNvPr id="12289" name="_x651487328" descr="EMB000079a0021d">
            <a:extLst>
              <a:ext uri="{FF2B5EF4-FFF2-40B4-BE49-F238E27FC236}">
                <a16:creationId xmlns="" xmlns:a16="http://schemas.microsoft.com/office/drawing/2014/main" id="{75B9BDE8-A613-4F32-82E5-BAE0102EA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42" y="1322818"/>
            <a:ext cx="4033380" cy="307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DF790618-48FB-40FC-9086-B5C651912B15}"/>
              </a:ext>
            </a:extLst>
          </p:cNvPr>
          <p:cNvCxnSpPr/>
          <p:nvPr/>
        </p:nvCxnSpPr>
        <p:spPr>
          <a:xfrm flipV="1">
            <a:off x="2292263" y="2379945"/>
            <a:ext cx="889348" cy="42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AF793304-D944-445C-BDE6-4C67E7F35AC9}"/>
              </a:ext>
            </a:extLst>
          </p:cNvPr>
          <p:cNvCxnSpPr/>
          <p:nvPr/>
        </p:nvCxnSpPr>
        <p:spPr>
          <a:xfrm>
            <a:off x="2279737" y="3006247"/>
            <a:ext cx="1008408" cy="75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3C3BB5-56AD-4E5D-A385-35E453AC68E4}"/>
              </a:ext>
            </a:extLst>
          </p:cNvPr>
          <p:cNvSpPr txBox="1"/>
          <p:nvPr/>
        </p:nvSpPr>
        <p:spPr>
          <a:xfrm>
            <a:off x="3288145" y="2223555"/>
            <a:ext cx="16671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weight_</a:t>
            </a:r>
            <a:r>
              <a:rPr lang="en-US" altLang="ko-KR" err="1"/>
              <a:t>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D9F4A71-3683-4A5E-A62F-272998438F30}"/>
              </a:ext>
            </a:extLst>
          </p:cNvPr>
          <p:cNvSpPr txBox="1"/>
          <p:nvPr/>
        </p:nvSpPr>
        <p:spPr>
          <a:xfrm>
            <a:off x="3402967" y="3573142"/>
            <a:ext cx="140525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bias_filter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197443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6D0168B-C717-48D8-9E19-A087329A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4" y="1208109"/>
            <a:ext cx="5829300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7D53C52-6729-4FB8-B72E-87ACDD3859B8}"/>
              </a:ext>
            </a:extLst>
          </p:cNvPr>
          <p:cNvSpPr txBox="1"/>
          <p:nvPr/>
        </p:nvSpPr>
        <p:spPr>
          <a:xfrm>
            <a:off x="1189973" y="795403"/>
            <a:ext cx="142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Zero-Padding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DE2978A-F6FC-4B00-88E7-7051B8CFC792}"/>
              </a:ext>
            </a:extLst>
          </p:cNvPr>
          <p:cNvSpPr txBox="1"/>
          <p:nvPr/>
        </p:nvSpPr>
        <p:spPr>
          <a:xfrm>
            <a:off x="4348619" y="735904"/>
            <a:ext cx="76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Pad: 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CBEA9C-3457-490F-8222-F7068D612A00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A4BE620-8D8F-4D6A-9D27-45F4B500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140" y="4242800"/>
            <a:ext cx="1409700" cy="142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919BE26-9EF8-469F-AE67-3486E1C14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61" y="4797403"/>
            <a:ext cx="5724525" cy="170497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="" xmlns:a16="http://schemas.microsoft.com/office/drawing/2014/main" id="{FBC07698-6994-4694-82D5-F9C727EC3F7C}"/>
              </a:ext>
            </a:extLst>
          </p:cNvPr>
          <p:cNvSpPr/>
          <p:nvPr/>
        </p:nvSpPr>
        <p:spPr>
          <a:xfrm>
            <a:off x="850400" y="6230133"/>
            <a:ext cx="864296" cy="20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="" xmlns:a16="http://schemas.microsoft.com/office/drawing/2014/main" id="{761C5221-49C6-4B95-93C1-68F33EF16E19}"/>
              </a:ext>
            </a:extLst>
          </p:cNvPr>
          <p:cNvSpPr/>
          <p:nvPr/>
        </p:nvSpPr>
        <p:spPr>
          <a:xfrm>
            <a:off x="4034098" y="6230133"/>
            <a:ext cx="864296" cy="20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E2062FF-48C9-43AF-8213-7F6D5886C91E}"/>
              </a:ext>
            </a:extLst>
          </p:cNvPr>
          <p:cNvSpPr txBox="1"/>
          <p:nvPr/>
        </p:nvSpPr>
        <p:spPr>
          <a:xfrm>
            <a:off x="6916975" y="3863878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 size: 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6912417-4378-42BA-88B5-BB70B594FBC4}"/>
              </a:ext>
            </a:extLst>
          </p:cNvPr>
          <p:cNvSpPr/>
          <p:nvPr/>
        </p:nvSpPr>
        <p:spPr>
          <a:xfrm>
            <a:off x="7624989" y="243064"/>
            <a:ext cx="3405382" cy="3119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 err="1"/>
              <a:t>convolution_param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num_output</a:t>
            </a:r>
            <a:r>
              <a:rPr lang="en-US" altLang="ko-KR" dirty="0"/>
              <a:t>: 32</a:t>
            </a:r>
          </a:p>
          <a:p>
            <a:pPr fontAlgn="base" latinLnBrk="1"/>
            <a:r>
              <a:rPr lang="en-US" altLang="ko-KR" dirty="0"/>
              <a:t>  pad: 2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kernel_size</a:t>
            </a:r>
            <a:r>
              <a:rPr lang="en-US" altLang="ko-KR" dirty="0"/>
              <a:t>: 5</a:t>
            </a:r>
          </a:p>
          <a:p>
            <a:pPr fontAlgn="base" latinLnBrk="1"/>
            <a:r>
              <a:rPr lang="en-US" altLang="ko-KR" dirty="0"/>
              <a:t>  stride: 1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weight_filler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type: "gaussian"</a:t>
            </a:r>
          </a:p>
          <a:p>
            <a:pPr fontAlgn="base" latinLnBrk="1"/>
            <a:r>
              <a:rPr lang="en-US" altLang="ko-KR" dirty="0"/>
              <a:t>    std: 0.0001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bias_filler</a:t>
            </a:r>
            <a:r>
              <a:rPr lang="en-US" altLang="ko-KR" dirty="0"/>
              <a:t> { type: "constant"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9238AEEA-7207-4CD6-A017-20002506B025}"/>
              </a:ext>
            </a:extLst>
          </p:cNvPr>
          <p:cNvCxnSpPr>
            <a:cxnSpLocks/>
          </p:cNvCxnSpPr>
          <p:nvPr/>
        </p:nvCxnSpPr>
        <p:spPr>
          <a:xfrm flipH="1" flipV="1">
            <a:off x="5248405" y="980070"/>
            <a:ext cx="2505206" cy="4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4C9DBBDC-F94A-4293-9947-C2D2A2615EAE}"/>
              </a:ext>
            </a:extLst>
          </p:cNvPr>
          <p:cNvCxnSpPr>
            <a:cxnSpLocks/>
          </p:cNvCxnSpPr>
          <p:nvPr/>
        </p:nvCxnSpPr>
        <p:spPr>
          <a:xfrm flipH="1">
            <a:off x="7214992" y="1327759"/>
            <a:ext cx="538619" cy="253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="" xmlns:a16="http://schemas.microsoft.com/office/drawing/2014/main" id="{E6B91E67-9803-4877-A3EA-F76AE4313F14}"/>
              </a:ext>
            </a:extLst>
          </p:cNvPr>
          <p:cNvCxnSpPr>
            <a:cxnSpLocks/>
          </p:cNvCxnSpPr>
          <p:nvPr/>
        </p:nvCxnSpPr>
        <p:spPr>
          <a:xfrm flipH="1">
            <a:off x="3870543" y="1709488"/>
            <a:ext cx="3928048" cy="308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CD5B6B1-6BD2-4011-A009-EED77E653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85" y="3919312"/>
            <a:ext cx="3218809" cy="258306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38B9FF9A-DE21-4D55-A590-9459B275F511}"/>
              </a:ext>
            </a:extLst>
          </p:cNvPr>
          <p:cNvCxnSpPr/>
          <p:nvPr/>
        </p:nvCxnSpPr>
        <p:spPr>
          <a:xfrm>
            <a:off x="9419573" y="2091847"/>
            <a:ext cx="688931" cy="177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AFBA018-8F19-4FDF-A8A7-AF5032CF3F6E}"/>
              </a:ext>
            </a:extLst>
          </p:cNvPr>
          <p:cNvSpPr txBox="1"/>
          <p:nvPr/>
        </p:nvSpPr>
        <p:spPr>
          <a:xfrm>
            <a:off x="687561" y="4428071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Stride :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7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42968A7-39E5-4220-B99D-278A5D91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812927"/>
            <a:ext cx="1885950" cy="180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3B0B147-1022-4300-A413-D02C42C53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15" y="791631"/>
            <a:ext cx="9906000" cy="1562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1889B56-C107-4CFC-BA7A-87556A991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92" y="1182156"/>
            <a:ext cx="1514475" cy="11715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04C3377-291B-49DD-B790-4ECC191FB9A9}"/>
              </a:ext>
            </a:extLst>
          </p:cNvPr>
          <p:cNvSpPr/>
          <p:nvPr/>
        </p:nvSpPr>
        <p:spPr>
          <a:xfrm>
            <a:off x="2334679" y="1347537"/>
            <a:ext cx="9474029" cy="360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383292" y="2562801"/>
            <a:ext cx="333950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intel </a:t>
            </a:r>
            <a:r>
              <a:rPr lang="en-US" altLang="ko-KR" dirty="0" err="1"/>
              <a:t>caffe</a:t>
            </a:r>
            <a:r>
              <a:rPr lang="en-US" altLang="ko-KR" dirty="0"/>
              <a:t> </a:t>
            </a:r>
            <a:r>
              <a:rPr lang="ko-KR" altLang="en-US" dirty="0"/>
              <a:t>소스 코드 가져오기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12E2227-6BB4-4C34-BF42-EBA148510832}"/>
              </a:ext>
            </a:extLst>
          </p:cNvPr>
          <p:cNvSpPr/>
          <p:nvPr/>
        </p:nvSpPr>
        <p:spPr>
          <a:xfrm>
            <a:off x="383292" y="3045536"/>
            <a:ext cx="9169782" cy="1009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mkdir </a:t>
            </a:r>
            <a:r>
              <a:rPr lang="en-US" altLang="ko-KR" dirty="0" err="1" smtClean="0"/>
              <a:t>caffe</a:t>
            </a:r>
            <a:endParaRPr lang="en-US" altLang="ko-KR" dirty="0"/>
          </a:p>
          <a:p>
            <a:r>
              <a:rPr lang="en-US" altLang="ko-KR" dirty="0"/>
              <a:t>cd </a:t>
            </a:r>
            <a:r>
              <a:rPr lang="en-US" altLang="ko-KR" dirty="0" err="1" smtClean="0"/>
              <a:t>caffe</a:t>
            </a:r>
            <a:endParaRPr lang="en-US" altLang="ko-KR" dirty="0"/>
          </a:p>
          <a:p>
            <a:r>
              <a:rPr lang="en-US" altLang="ko-KR" dirty="0"/>
              <a:t>git clone https://github.com/intel/caffe.git</a:t>
            </a:r>
            <a:endParaRPr lang="ko-KR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623C25C-DF16-4147-9339-F4C50F452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92" y="4168044"/>
            <a:ext cx="7972880" cy="19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3174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"pool1"</a:t>
            </a:r>
          </a:p>
          <a:p>
            <a:pPr fontAlgn="base" latinLnBrk="1"/>
            <a:r>
              <a:rPr lang="en-US" altLang="ko-KR" dirty="0"/>
              <a:t>  type: "Pooling"</a:t>
            </a:r>
          </a:p>
          <a:p>
            <a:pPr fontAlgn="base" latinLnBrk="1"/>
            <a:r>
              <a:rPr lang="en-US" altLang="ko-KR" dirty="0"/>
              <a:t>  bottom: "conv1"</a:t>
            </a:r>
          </a:p>
          <a:p>
            <a:pPr fontAlgn="base" latinLnBrk="1"/>
            <a:r>
              <a:rPr lang="en-US" altLang="ko-KR" dirty="0"/>
              <a:t>  top: "pool1"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pooling_param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pool: MAX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kernel_size</a:t>
            </a:r>
            <a:r>
              <a:rPr lang="en-US" altLang="ko-KR" dirty="0"/>
              <a:t>: 3</a:t>
            </a:r>
          </a:p>
          <a:p>
            <a:pPr fontAlgn="base" latinLnBrk="1"/>
            <a:r>
              <a:rPr lang="en-US" altLang="ko-KR" dirty="0"/>
              <a:t>    stride: 2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579719" y="737320"/>
            <a:ext cx="93185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Pooling </a:t>
            </a:r>
            <a:endParaRPr lang="ko-KR" altLang="en-US" dirty="0"/>
          </a:p>
        </p:txBody>
      </p:sp>
      <p:pic>
        <p:nvPicPr>
          <p:cNvPr id="14337" name="_x645487696" descr="EMB000079a00222">
            <a:extLst>
              <a:ext uri="{FF2B5EF4-FFF2-40B4-BE49-F238E27FC236}">
                <a16:creationId xmlns="" xmlns:a16="http://schemas.microsoft.com/office/drawing/2014/main" id="{0BD05CB2-4541-4491-A7B7-706C032C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42" y="1226696"/>
            <a:ext cx="3895595" cy="29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F05AC74-7307-4807-A052-325477077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5" y="4560518"/>
            <a:ext cx="8518379" cy="169229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E69E6D8A-72C4-4528-86BA-523F2072D667}"/>
              </a:ext>
            </a:extLst>
          </p:cNvPr>
          <p:cNvCxnSpPr/>
          <p:nvPr/>
        </p:nvCxnSpPr>
        <p:spPr>
          <a:xfrm>
            <a:off x="1742850" y="3093929"/>
            <a:ext cx="1305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CF648A-7DC7-467B-AF48-7544F44D4642}"/>
              </a:ext>
            </a:extLst>
          </p:cNvPr>
          <p:cNvSpPr txBox="1"/>
          <p:nvPr/>
        </p:nvSpPr>
        <p:spPr>
          <a:xfrm>
            <a:off x="3288145" y="2909263"/>
            <a:ext cx="223817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MAX, STOCASTIC, AVE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91DC9B2-E572-484D-8452-E6041239929B}"/>
              </a:ext>
            </a:extLst>
          </p:cNvPr>
          <p:cNvSpPr txBox="1"/>
          <p:nvPr/>
        </p:nvSpPr>
        <p:spPr>
          <a:xfrm>
            <a:off x="197555" y="629103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Stride :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807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1692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"relu1"</a:t>
            </a:r>
          </a:p>
          <a:p>
            <a:pPr fontAlgn="base" latinLnBrk="1"/>
            <a:r>
              <a:rPr lang="en-US" altLang="ko-KR" dirty="0"/>
              <a:t>  type: "</a:t>
            </a:r>
            <a:r>
              <a:rPr lang="en-US" altLang="ko-KR" dirty="0" err="1"/>
              <a:t>ReLU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bottom: "pool1"</a:t>
            </a:r>
          </a:p>
          <a:p>
            <a:pPr fontAlgn="base" latinLnBrk="1"/>
            <a:r>
              <a:rPr lang="en-US" altLang="ko-KR" dirty="0"/>
              <a:t>  top: "pool1"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5118338" y="743137"/>
            <a:ext cx="6614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16385" name="_x645480136" descr="EMB000079a00225">
            <a:extLst>
              <a:ext uri="{FF2B5EF4-FFF2-40B4-BE49-F238E27FC236}">
                <a16:creationId xmlns="" xmlns:a16="http://schemas.microsoft.com/office/drawing/2014/main" id="{7B724616-363E-481A-B1EB-DF2B6BEE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02" y="3429000"/>
            <a:ext cx="4125242" cy="29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_x645481360" descr="EMB000079a00227">
            <a:extLst>
              <a:ext uri="{FF2B5EF4-FFF2-40B4-BE49-F238E27FC236}">
                <a16:creationId xmlns="" xmlns:a16="http://schemas.microsoft.com/office/drawing/2014/main" id="{9F11C2A9-C7D7-4ADF-95FF-9D4E7ED8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37" y="118566"/>
            <a:ext cx="4118688" cy="29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_x645484024" descr="EMB000079a00229">
            <a:extLst>
              <a:ext uri="{FF2B5EF4-FFF2-40B4-BE49-F238E27FC236}">
                <a16:creationId xmlns="" xmlns:a16="http://schemas.microsoft.com/office/drawing/2014/main" id="{DAE24D26-ABFD-4795-A383-32D6C5985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37" y="3429000"/>
            <a:ext cx="4118687" cy="29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D5274E9-5671-4EF8-A4E6-67F0EA290C54}"/>
              </a:ext>
            </a:extLst>
          </p:cNvPr>
          <p:cNvSpPr txBox="1"/>
          <p:nvPr/>
        </p:nvSpPr>
        <p:spPr>
          <a:xfrm>
            <a:off x="8794736" y="309196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AA9F055-7B86-447C-AFA0-531B127BFF1D}"/>
              </a:ext>
            </a:extLst>
          </p:cNvPr>
          <p:cNvSpPr txBox="1"/>
          <p:nvPr/>
        </p:nvSpPr>
        <p:spPr>
          <a:xfrm>
            <a:off x="7918790" y="6422422"/>
            <a:ext cx="268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: Rectified Linear Unit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8249D29-2E37-44D6-B5E3-B2A7A91E770E}"/>
              </a:ext>
            </a:extLst>
          </p:cNvPr>
          <p:cNvSpPr txBox="1"/>
          <p:nvPr/>
        </p:nvSpPr>
        <p:spPr>
          <a:xfrm>
            <a:off x="2398888" y="6422422"/>
            <a:ext cx="60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Step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74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35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"norm1"</a:t>
            </a:r>
          </a:p>
          <a:p>
            <a:pPr fontAlgn="base" latinLnBrk="1"/>
            <a:r>
              <a:rPr lang="en-US" altLang="ko-KR" dirty="0"/>
              <a:t>  type: "LRN"</a:t>
            </a:r>
          </a:p>
          <a:p>
            <a:pPr fontAlgn="base" latinLnBrk="1"/>
            <a:r>
              <a:rPr lang="en-US" altLang="ko-KR" dirty="0"/>
              <a:t>  bottom: "pool1"</a:t>
            </a:r>
          </a:p>
          <a:p>
            <a:pPr fontAlgn="base" latinLnBrk="1"/>
            <a:r>
              <a:rPr lang="en-US" altLang="ko-KR" dirty="0"/>
              <a:t>  top: "norm1"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lrn_param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local_size</a:t>
            </a:r>
            <a:r>
              <a:rPr lang="en-US" altLang="ko-KR" dirty="0"/>
              <a:t>: 3</a:t>
            </a:r>
          </a:p>
          <a:p>
            <a:pPr fontAlgn="base" latinLnBrk="1"/>
            <a:r>
              <a:rPr lang="en-US" altLang="ko-KR" dirty="0"/>
              <a:t>    alpha: 5e-05</a:t>
            </a:r>
          </a:p>
          <a:p>
            <a:pPr fontAlgn="base" latinLnBrk="1"/>
            <a:r>
              <a:rPr lang="en-US" altLang="ko-KR" dirty="0"/>
              <a:t>    beta: 0.75 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norm_region</a:t>
            </a:r>
            <a:r>
              <a:rPr lang="en-US" altLang="ko-KR" dirty="0"/>
              <a:t>: WITHIN_CHANNEL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579719" y="737320"/>
            <a:ext cx="112248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Lerarning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D3BAFB00-7D4E-4209-AB7F-5A149EEA9223}"/>
              </a:ext>
            </a:extLst>
          </p:cNvPr>
          <p:cNvCxnSpPr/>
          <p:nvPr/>
        </p:nvCxnSpPr>
        <p:spPr>
          <a:xfrm>
            <a:off x="3607496" y="3945699"/>
            <a:ext cx="1352811" cy="111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F2B96C2-15BD-4148-94FA-7C4790E033C8}"/>
              </a:ext>
            </a:extLst>
          </p:cNvPr>
          <p:cNvSpPr txBox="1"/>
          <p:nvPr/>
        </p:nvSpPr>
        <p:spPr>
          <a:xfrm>
            <a:off x="5140962" y="4875849"/>
            <a:ext cx="548110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WITHIN_CHANNEL : </a:t>
            </a:r>
            <a:r>
              <a:rPr lang="ko-KR" altLang="en-US" dirty="0"/>
              <a:t>채널 내부에서 인접 이웃과 학습</a:t>
            </a:r>
            <a:endParaRPr lang="en-US" altLang="ko-KR" dirty="0"/>
          </a:p>
          <a:p>
            <a:r>
              <a:rPr lang="en-US" altLang="ko-KR" dirty="0"/>
              <a:t>ACROSS_CHANNES : </a:t>
            </a:r>
            <a:r>
              <a:rPr lang="ko-KR" altLang="en-US" dirty="0"/>
              <a:t>인접 채널에서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FB3C8D6B-5A77-40C0-BE72-BA6D4F3C5420}"/>
              </a:ext>
            </a:extLst>
          </p:cNvPr>
          <p:cNvCxnSpPr/>
          <p:nvPr/>
        </p:nvCxnSpPr>
        <p:spPr>
          <a:xfrm flipV="1">
            <a:off x="1550367" y="3429000"/>
            <a:ext cx="243291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65D5A2E-E665-467F-9776-24D62DFFAC64}"/>
              </a:ext>
            </a:extLst>
          </p:cNvPr>
          <p:cNvSpPr txBox="1"/>
          <p:nvPr/>
        </p:nvSpPr>
        <p:spPr>
          <a:xfrm>
            <a:off x="4213601" y="3244334"/>
            <a:ext cx="69923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지수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CDC17AD2-4DC9-49D4-9EB9-90B7CF438630}"/>
              </a:ext>
            </a:extLst>
          </p:cNvPr>
          <p:cNvCxnSpPr>
            <a:cxnSpLocks/>
          </p:cNvCxnSpPr>
          <p:nvPr/>
        </p:nvCxnSpPr>
        <p:spPr>
          <a:xfrm flipV="1">
            <a:off x="1742850" y="2680570"/>
            <a:ext cx="2467032" cy="74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60B2C30-4F80-4808-AA07-01EFC78EDCD6}"/>
              </a:ext>
            </a:extLst>
          </p:cNvPr>
          <p:cNvSpPr txBox="1"/>
          <p:nvPr/>
        </p:nvSpPr>
        <p:spPr>
          <a:xfrm>
            <a:off x="4324107" y="2478960"/>
            <a:ext cx="12137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학습 계수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026432F8-D3D9-4D67-8258-3684384D5E0F}"/>
              </a:ext>
            </a:extLst>
          </p:cNvPr>
          <p:cNvCxnSpPr>
            <a:cxnSpLocks/>
          </p:cNvCxnSpPr>
          <p:nvPr/>
        </p:nvCxnSpPr>
        <p:spPr>
          <a:xfrm flipV="1">
            <a:off x="1628625" y="1856121"/>
            <a:ext cx="2581257" cy="128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543FEEF-BA18-41B6-8553-2F48AD2DE06C}"/>
              </a:ext>
            </a:extLst>
          </p:cNvPr>
          <p:cNvSpPr txBox="1"/>
          <p:nvPr/>
        </p:nvSpPr>
        <p:spPr>
          <a:xfrm>
            <a:off x="4324107" y="1715338"/>
            <a:ext cx="14446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인접 이웃 수</a:t>
            </a:r>
          </a:p>
        </p:txBody>
      </p:sp>
    </p:spTree>
    <p:extLst>
      <p:ext uri="{BB962C8B-B14F-4D97-AF65-F5344CB8AC3E}">
        <p14:creationId xmlns:p14="http://schemas.microsoft.com/office/powerpoint/2010/main" val="275369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4" y="1172581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656140"/>
            <a:ext cx="5702204" cy="35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"ip1"</a:t>
            </a:r>
          </a:p>
          <a:p>
            <a:pPr fontAlgn="base" latinLnBrk="1"/>
            <a:r>
              <a:rPr lang="en-US" altLang="ko-KR" dirty="0"/>
              <a:t>  type: "</a:t>
            </a:r>
            <a:r>
              <a:rPr lang="en-US" altLang="ko-KR" dirty="0" err="1"/>
              <a:t>InnerProduct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bottom: "pool3"</a:t>
            </a:r>
          </a:p>
          <a:p>
            <a:pPr fontAlgn="base" latinLnBrk="1"/>
            <a:r>
              <a:rPr lang="en-US" altLang="ko-KR" dirty="0"/>
              <a:t>  top: "ip1"</a:t>
            </a:r>
          </a:p>
          <a:p>
            <a:pPr fontAlgn="base" latinLnBrk="1"/>
            <a:r>
              <a:rPr lang="en-US" altLang="ko-KR" dirty="0"/>
              <a:t>  param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lr_mult</a:t>
            </a:r>
            <a:r>
              <a:rPr lang="en-US" altLang="ko-KR" dirty="0"/>
              <a:t>: 1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decay_mult</a:t>
            </a:r>
            <a:r>
              <a:rPr lang="en-US" altLang="ko-KR" dirty="0"/>
              <a:t>: 250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param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lr_mult</a:t>
            </a:r>
            <a:r>
              <a:rPr lang="en-US" altLang="ko-KR" dirty="0"/>
              <a:t>: 2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decay_mult</a:t>
            </a:r>
            <a:r>
              <a:rPr lang="en-US" altLang="ko-KR" dirty="0"/>
              <a:t>: 0</a:t>
            </a:r>
          </a:p>
          <a:p>
            <a:pPr fontAlgn="base" latinLnBrk="1"/>
            <a:r>
              <a:rPr lang="en-US" altLang="ko-KR" dirty="0"/>
              <a:t> 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429998" y="1246637"/>
            <a:ext cx="14697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Inner Product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9ECED4-7343-4FE4-A5FF-2FC12A532044}"/>
              </a:ext>
            </a:extLst>
          </p:cNvPr>
          <p:cNvSpPr txBox="1"/>
          <p:nvPr/>
        </p:nvSpPr>
        <p:spPr>
          <a:xfrm>
            <a:off x="197554" y="763078"/>
            <a:ext cx="58308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conv2 – relu2 – pool2 – norm2 – conv3 – relu3 – pool3 – ip1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07FD75A-002E-4D6D-BA93-1581625A193C}"/>
              </a:ext>
            </a:extLst>
          </p:cNvPr>
          <p:cNvSpPr/>
          <p:nvPr/>
        </p:nvSpPr>
        <p:spPr>
          <a:xfrm>
            <a:off x="6292243" y="1656140"/>
            <a:ext cx="5702204" cy="35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inner_product_param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num_output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weight_filler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  type: "gaussian"</a:t>
            </a:r>
          </a:p>
          <a:p>
            <a:pPr fontAlgn="base" latinLnBrk="1"/>
            <a:r>
              <a:rPr lang="en-US" altLang="ko-KR" dirty="0"/>
              <a:t>      std: 0.01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bias_filler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  type: "constant"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ECFA9A62-C5AC-4FB3-AB3B-F96E32452FCD}"/>
              </a:ext>
            </a:extLst>
          </p:cNvPr>
          <p:cNvCxnSpPr>
            <a:cxnSpLocks/>
          </p:cNvCxnSpPr>
          <p:nvPr/>
        </p:nvCxnSpPr>
        <p:spPr>
          <a:xfrm flipV="1">
            <a:off x="1515649" y="2968669"/>
            <a:ext cx="1841327" cy="46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410676F0-AFAF-4D32-BD09-638F185FCE3B}"/>
              </a:ext>
            </a:extLst>
          </p:cNvPr>
          <p:cNvCxnSpPr>
            <a:cxnSpLocks/>
          </p:cNvCxnSpPr>
          <p:nvPr/>
        </p:nvCxnSpPr>
        <p:spPr>
          <a:xfrm flipV="1">
            <a:off x="1515649" y="4346531"/>
            <a:ext cx="194786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219735D-8729-49E3-BA08-5013159EF74E}"/>
              </a:ext>
            </a:extLst>
          </p:cNvPr>
          <p:cNvSpPr txBox="1"/>
          <p:nvPr/>
        </p:nvSpPr>
        <p:spPr>
          <a:xfrm>
            <a:off x="3463510" y="2812278"/>
            <a:ext cx="16671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weight_filter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EAF1118-24FC-4BB8-9E9F-A82AFB15E6C3}"/>
              </a:ext>
            </a:extLst>
          </p:cNvPr>
          <p:cNvSpPr txBox="1"/>
          <p:nvPr/>
        </p:nvSpPr>
        <p:spPr>
          <a:xfrm>
            <a:off x="3578332" y="4161865"/>
            <a:ext cx="140525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bias_filter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6527325-AF94-4E7B-94EC-3D7891E3EAD4}"/>
              </a:ext>
            </a:extLst>
          </p:cNvPr>
          <p:cNvSpPr txBox="1"/>
          <p:nvPr/>
        </p:nvSpPr>
        <p:spPr>
          <a:xfrm>
            <a:off x="3578332" y="3429000"/>
            <a:ext cx="11608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감쇠</a:t>
            </a:r>
            <a:r>
              <a:rPr lang="en-US" altLang="ko-KR" dirty="0"/>
              <a:t> </a:t>
            </a:r>
            <a:r>
              <a:rPr lang="ko-KR" altLang="en-US" dirty="0"/>
              <a:t>계수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FDF0B5D8-363E-4DAF-923B-952CD0094771}"/>
              </a:ext>
            </a:extLst>
          </p:cNvPr>
          <p:cNvCxnSpPr>
            <a:cxnSpLocks/>
          </p:cNvCxnSpPr>
          <p:nvPr/>
        </p:nvCxnSpPr>
        <p:spPr>
          <a:xfrm>
            <a:off x="2217107" y="3657600"/>
            <a:ext cx="1361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4E62FFE9-90EC-43B9-B4CE-8B80243A93DB}"/>
              </a:ext>
            </a:extLst>
          </p:cNvPr>
          <p:cNvCxnSpPr>
            <a:cxnSpLocks/>
          </p:cNvCxnSpPr>
          <p:nvPr/>
        </p:nvCxnSpPr>
        <p:spPr>
          <a:xfrm flipV="1">
            <a:off x="1903956" y="3771828"/>
            <a:ext cx="1674376" cy="96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550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4" y="1172581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656140"/>
            <a:ext cx="5702204" cy="2890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"accuracy"</a:t>
            </a:r>
          </a:p>
          <a:p>
            <a:pPr fontAlgn="base" latinLnBrk="1"/>
            <a:r>
              <a:rPr lang="en-US" altLang="ko-KR" dirty="0"/>
              <a:t>  type: "Accuracy"</a:t>
            </a:r>
          </a:p>
          <a:p>
            <a:pPr fontAlgn="base" latinLnBrk="1"/>
            <a:r>
              <a:rPr lang="en-US" altLang="ko-KR" dirty="0"/>
              <a:t>  bottom: "ip1"</a:t>
            </a:r>
          </a:p>
          <a:p>
            <a:pPr fontAlgn="base" latinLnBrk="1"/>
            <a:r>
              <a:rPr lang="en-US" altLang="ko-KR" dirty="0"/>
              <a:t>  bottom: "label"</a:t>
            </a:r>
          </a:p>
          <a:p>
            <a:pPr fontAlgn="base" latinLnBrk="1"/>
            <a:r>
              <a:rPr lang="en-US" altLang="ko-KR" dirty="0"/>
              <a:t>  top: "accuracy"</a:t>
            </a:r>
          </a:p>
          <a:p>
            <a:pPr fontAlgn="base" latinLnBrk="1"/>
            <a:r>
              <a:rPr lang="en-US" altLang="ko-KR" dirty="0"/>
              <a:t>  include {</a:t>
            </a:r>
          </a:p>
          <a:p>
            <a:pPr fontAlgn="base" latinLnBrk="1"/>
            <a:r>
              <a:rPr lang="en-US" altLang="ko-KR" dirty="0"/>
              <a:t>    phase: TEST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876658" y="1172581"/>
            <a:ext cx="102310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Accuracy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07FD75A-002E-4D6D-BA93-1581625A193C}"/>
              </a:ext>
            </a:extLst>
          </p:cNvPr>
          <p:cNvSpPr/>
          <p:nvPr/>
        </p:nvSpPr>
        <p:spPr>
          <a:xfrm>
            <a:off x="6292243" y="1656140"/>
            <a:ext cx="5702204" cy="2051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"loss"</a:t>
            </a:r>
          </a:p>
          <a:p>
            <a:pPr fontAlgn="base" latinLnBrk="1"/>
            <a:r>
              <a:rPr lang="en-US" altLang="ko-KR" dirty="0"/>
              <a:t>  type: "</a:t>
            </a:r>
            <a:r>
              <a:rPr lang="en-US" altLang="ko-KR" dirty="0" err="1"/>
              <a:t>SoftmaxWithLoss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bottom: "ip1"</a:t>
            </a:r>
          </a:p>
          <a:p>
            <a:pPr fontAlgn="base" latinLnBrk="1"/>
            <a:r>
              <a:rPr lang="en-US" altLang="ko-KR" dirty="0"/>
              <a:t>  bottom: "label"</a:t>
            </a:r>
          </a:p>
          <a:p>
            <a:pPr fontAlgn="base" latinLnBrk="1"/>
            <a:r>
              <a:rPr lang="en-US" altLang="ko-KR" dirty="0"/>
              <a:t>  top: "loss"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56700AF-4E65-4BC1-B20A-7232B827AFBF}"/>
              </a:ext>
            </a:extLst>
          </p:cNvPr>
          <p:cNvSpPr txBox="1"/>
          <p:nvPr/>
        </p:nvSpPr>
        <p:spPr>
          <a:xfrm>
            <a:off x="11297021" y="1180241"/>
            <a:ext cx="58381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755C370-B3C5-40BA-8F6C-3293DE70C4E0}"/>
              </a:ext>
            </a:extLst>
          </p:cNvPr>
          <p:cNvSpPr txBox="1"/>
          <p:nvPr/>
        </p:nvSpPr>
        <p:spPr>
          <a:xfrm>
            <a:off x="197554" y="4832528"/>
            <a:ext cx="116089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학습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8C37352-232B-474E-AA3A-F4234E1A61C1}"/>
              </a:ext>
            </a:extLst>
          </p:cNvPr>
          <p:cNvSpPr/>
          <p:nvPr/>
        </p:nvSpPr>
        <p:spPr>
          <a:xfrm>
            <a:off x="197555" y="5226766"/>
            <a:ext cx="11370331" cy="6855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cd ~/</a:t>
            </a:r>
            <a:r>
              <a:rPr lang="en-US" altLang="ko-KR" dirty="0" err="1" smtClean="0"/>
              <a:t>caffe</a:t>
            </a:r>
            <a:r>
              <a:rPr lang="en-US" altLang="ko-KR" dirty="0" smtClean="0"/>
              <a:t>/</a:t>
            </a:r>
            <a:endParaRPr lang="ko-KR" altLang="ko-KR" dirty="0"/>
          </a:p>
          <a:p>
            <a:r>
              <a:rPr lang="en-US" altLang="ko-KR" dirty="0" smtClean="0"/>
              <a:t>$   ./examples/cifar10/train_full.sh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0962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18085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 후 생성된 파일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01645"/>
            <a:ext cx="11370331" cy="2227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cifar10_full_iter_1000.caffemodel</a:t>
            </a:r>
          </a:p>
          <a:p>
            <a:r>
              <a:rPr lang="en-US" altLang="ko-KR" dirty="0"/>
              <a:t>cifar10 _full_iter_1000.solverstate</a:t>
            </a:r>
          </a:p>
          <a:p>
            <a:r>
              <a:rPr lang="en-US" altLang="ko-KR" dirty="0"/>
              <a:t>cifar10 _full_iter_2000.caffemodel</a:t>
            </a:r>
          </a:p>
          <a:p>
            <a:r>
              <a:rPr lang="en-US" altLang="ko-KR" dirty="0"/>
              <a:t>cifar10 _full_iter_2000.solverstate</a:t>
            </a:r>
            <a:endParaRPr lang="ko-KR" altLang="ko-KR" dirty="0"/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cifar10 _full_iter_7000.caffemodel</a:t>
            </a:r>
          </a:p>
          <a:p>
            <a:r>
              <a:rPr lang="en-US" altLang="ko-KR" dirty="0"/>
              <a:t>cifar10 _full_iter_7000.solverstate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4064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EE11739A-B309-4F2D-A64E-64F4869467BB}"/>
              </a:ext>
            </a:extLst>
          </p:cNvPr>
          <p:cNvSpPr/>
          <p:nvPr/>
        </p:nvSpPr>
        <p:spPr>
          <a:xfrm>
            <a:off x="300038" y="2757487"/>
            <a:ext cx="5214938" cy="134302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F5102E66-5BAC-4BD9-AE8F-CB8D9AF6A4DC}"/>
              </a:ext>
            </a:extLst>
          </p:cNvPr>
          <p:cNvSpPr/>
          <p:nvPr/>
        </p:nvSpPr>
        <p:spPr>
          <a:xfrm>
            <a:off x="5700713" y="1935955"/>
            <a:ext cx="5972174" cy="2986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Model Optimizer</a:t>
            </a:r>
          </a:p>
          <a:p>
            <a:pPr algn="ctr"/>
            <a:r>
              <a:rPr lang="en-US" altLang="ko-KR" sz="3600" dirty="0"/>
              <a:t>Inferencing</a:t>
            </a:r>
          </a:p>
          <a:p>
            <a:pPr algn="ctr"/>
            <a:endParaRPr lang="en-US" altLang="ko-KR" sz="3600" dirty="0"/>
          </a:p>
          <a:p>
            <a:pPr algn="ctr"/>
            <a:r>
              <a:rPr lang="en-US" altLang="ko-KR" sz="3600" dirty="0" err="1"/>
              <a:t>OpenVINO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377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384746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필요 라이브러리와 인텔 </a:t>
            </a:r>
            <a:r>
              <a:rPr lang="en-US" altLang="ko-KR" dirty="0" err="1"/>
              <a:t>caffe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12E2227-6BB4-4C34-BF42-EBA148510832}"/>
              </a:ext>
            </a:extLst>
          </p:cNvPr>
          <p:cNvSpPr/>
          <p:nvPr/>
        </p:nvSpPr>
        <p:spPr>
          <a:xfrm>
            <a:off x="197555" y="1325021"/>
            <a:ext cx="9169782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cd </a:t>
            </a:r>
            <a:r>
              <a:rPr lang="en-US" altLang="ko-KR" dirty="0" err="1"/>
              <a:t>caffe</a:t>
            </a:r>
            <a:endParaRPr lang="en-US" altLang="ko-KR" dirty="0"/>
          </a:p>
          <a:p>
            <a:r>
              <a:rPr lang="en-US" altLang="ko-KR" dirty="0"/>
              <a:t>scripts/prepare_env.sh</a:t>
            </a:r>
            <a:endParaRPr lang="ko-KR" altLang="ko-KR" dirty="0"/>
          </a:p>
        </p:txBody>
      </p:sp>
      <p:pic>
        <p:nvPicPr>
          <p:cNvPr id="10" name="Image3">
            <a:extLst>
              <a:ext uri="{FF2B5EF4-FFF2-40B4-BE49-F238E27FC236}">
                <a16:creationId xmlns="" xmlns:a16="http://schemas.microsoft.com/office/drawing/2014/main" id="{10CE535C-25B0-4284-A3E2-1704A3A42E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230963"/>
            <a:ext cx="6120130" cy="38036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6AB2BD9-6E14-4DA9-A32B-CE6BACEE3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280" y="2230964"/>
            <a:ext cx="5439166" cy="41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294362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해결 방법 </a:t>
            </a:r>
            <a:r>
              <a:rPr lang="en-US" altLang="ko-KR" dirty="0"/>
              <a:t>1. Intel C Compiler</a:t>
            </a:r>
            <a:endParaRPr lang="ko-KR" altLang="en-US" dirty="0"/>
          </a:p>
        </p:txBody>
      </p:sp>
      <p:pic>
        <p:nvPicPr>
          <p:cNvPr id="6" name="Image4">
            <a:extLst>
              <a:ext uri="{FF2B5EF4-FFF2-40B4-BE49-F238E27FC236}">
                <a16:creationId xmlns="" xmlns:a16="http://schemas.microsoft.com/office/drawing/2014/main" id="{51984446-A36D-4441-BCF1-B50DE0DD8C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4" y="1450045"/>
            <a:ext cx="5746045" cy="407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47A9FE-8FA4-4C88-832F-84CAFBEE5AEF}"/>
              </a:ext>
            </a:extLst>
          </p:cNvPr>
          <p:cNvSpPr txBox="1"/>
          <p:nvPr/>
        </p:nvSpPr>
        <p:spPr>
          <a:xfrm>
            <a:off x="6096000" y="838349"/>
            <a:ext cx="258654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해결 방법 </a:t>
            </a:r>
            <a:r>
              <a:rPr lang="en-US" altLang="ko-KR" dirty="0"/>
              <a:t>2.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pic>
        <p:nvPicPr>
          <p:cNvPr id="9" name="Image2">
            <a:extLst>
              <a:ext uri="{FF2B5EF4-FFF2-40B4-BE49-F238E27FC236}">
                <a16:creationId xmlns="" xmlns:a16="http://schemas.microsoft.com/office/drawing/2014/main" id="{16F41E97-DC4C-422F-9B10-069CEA1E22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095999" y="1450045"/>
            <a:ext cx="5646607" cy="24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5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212487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/>
              <a:t>환경 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Image5">
            <a:extLst>
              <a:ext uri="{FF2B5EF4-FFF2-40B4-BE49-F238E27FC236}">
                <a16:creationId xmlns="" xmlns:a16="http://schemas.microsoft.com/office/drawing/2014/main" id="{D30B2CC1-5D39-4AAF-A17E-33CE8D8BE4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1354671"/>
            <a:ext cx="4799330" cy="5135245"/>
          </a:xfrm>
          <a:prstGeom prst="rect">
            <a:avLst/>
          </a:prstGeom>
        </p:spPr>
      </p:pic>
      <p:pic>
        <p:nvPicPr>
          <p:cNvPr id="10" name="Image6">
            <a:extLst>
              <a:ext uri="{FF2B5EF4-FFF2-40B4-BE49-F238E27FC236}">
                <a16:creationId xmlns="" xmlns:a16="http://schemas.microsoft.com/office/drawing/2014/main" id="{4C092FA0-C93F-4A53-AFD4-CCCC2A8707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236145" y="1354671"/>
            <a:ext cx="3657600" cy="283464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EC62D429-42DB-421F-824E-78EC289EF988}"/>
              </a:ext>
            </a:extLst>
          </p:cNvPr>
          <p:cNvSpPr/>
          <p:nvPr/>
        </p:nvSpPr>
        <p:spPr>
          <a:xfrm>
            <a:off x="5351820" y="2956657"/>
            <a:ext cx="52939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A6A0C65-DA3E-4868-863F-1788A92021D4}"/>
              </a:ext>
            </a:extLst>
          </p:cNvPr>
          <p:cNvSpPr txBox="1"/>
          <p:nvPr/>
        </p:nvSpPr>
        <p:spPr>
          <a:xfrm>
            <a:off x="5067904" y="2587325"/>
            <a:ext cx="109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5616515" y="439307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OpenCV_DIR</a:t>
            </a:r>
            <a:r>
              <a:rPr lang="en-US" altLang="ko-KR" dirty="0"/>
              <a:t> : /opt/intel/openvino_2019</a:t>
            </a:r>
            <a:r>
              <a:rPr lang="en-US" altLang="ko-KR" b="1" dirty="0">
                <a:solidFill>
                  <a:srgbClr val="FF0000"/>
                </a:solidFill>
              </a:rPr>
              <a:t>.1.133</a:t>
            </a:r>
            <a:r>
              <a:rPr lang="en-US" altLang="ko-KR" dirty="0"/>
              <a:t>/</a:t>
            </a:r>
            <a:r>
              <a:rPr lang="en-US" altLang="ko-KR" dirty="0" err="1"/>
              <a:t>opencv</a:t>
            </a:r>
            <a:endParaRPr lang="ko-KR" altLang="ko-KR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="" xmlns:a16="http://schemas.microsoft.com/office/drawing/2014/main" id="{E4393F27-1802-40CB-83D9-DACD79D59613}"/>
              </a:ext>
            </a:extLst>
          </p:cNvPr>
          <p:cNvSpPr/>
          <p:nvPr/>
        </p:nvSpPr>
        <p:spPr>
          <a:xfrm rot="5400000">
            <a:off x="7932597" y="5493381"/>
            <a:ext cx="52939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77C3CA6-3969-4B43-9F8A-130D7C4B2E41}"/>
              </a:ext>
            </a:extLst>
          </p:cNvPr>
          <p:cNvSpPr txBox="1"/>
          <p:nvPr/>
        </p:nvSpPr>
        <p:spPr>
          <a:xfrm>
            <a:off x="7648680" y="5985664"/>
            <a:ext cx="105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17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97231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make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cd ~/</a:t>
            </a:r>
            <a:r>
              <a:rPr lang="en-US" altLang="ko-KR" dirty="0" err="1" smtClean="0"/>
              <a:t>caffe</a:t>
            </a:r>
            <a:r>
              <a:rPr lang="en-US" altLang="ko-KR" dirty="0" smtClean="0"/>
              <a:t>/build</a:t>
            </a:r>
            <a:endParaRPr lang="en-US" altLang="ko-KR" dirty="0"/>
          </a:p>
          <a:p>
            <a:r>
              <a:rPr lang="en-US" altLang="ko-KR" dirty="0" smtClean="0"/>
              <a:t>$   make</a:t>
            </a:r>
            <a:endParaRPr lang="ko-KR" altLang="ko-KR" dirty="0"/>
          </a:p>
        </p:txBody>
      </p:sp>
      <p:pic>
        <p:nvPicPr>
          <p:cNvPr id="14" name="Image7">
            <a:extLst>
              <a:ext uri="{FF2B5EF4-FFF2-40B4-BE49-F238E27FC236}">
                <a16:creationId xmlns="" xmlns:a16="http://schemas.microsoft.com/office/drawing/2014/main" id="{3A48433E-DE68-4D07-B237-92C05404A4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456904"/>
            <a:ext cx="5722263" cy="35588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187961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$   make </a:t>
            </a:r>
            <a:r>
              <a:rPr lang="en-US" altLang="ko-KR" dirty="0" err="1"/>
              <a:t>pycaffe</a:t>
            </a:r>
            <a:endParaRPr lang="ko-KR" altLang="ko-KR" dirty="0"/>
          </a:p>
        </p:txBody>
      </p:sp>
      <p:pic>
        <p:nvPicPr>
          <p:cNvPr id="16" name="Image12">
            <a:extLst>
              <a:ext uri="{FF2B5EF4-FFF2-40B4-BE49-F238E27FC236}">
                <a16:creationId xmlns="" xmlns:a16="http://schemas.microsoft.com/office/drawing/2014/main" id="{5D2BA80F-77C0-486A-90F5-85C5AE7408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87961" y="2456905"/>
            <a:ext cx="5722263" cy="35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4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2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3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4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Props1.xml><?xml version="1.0" encoding="utf-8"?>
<ds:datastoreItem xmlns:ds="http://schemas.openxmlformats.org/officeDocument/2006/customXml" ds:itemID="{400E3D58-2D35-4809-8954-C6A1EC82471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4D13DC5-972B-454C-AADA-54CCCE1EF6B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EC316CD-9EF9-4065-B4BA-A4292BD75FA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69F761D-FC45-49EE-92DC-DB1D4F32854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2277</Words>
  <Application>Microsoft Office PowerPoint</Application>
  <PresentationFormat>Widescreen</PresentationFormat>
  <Paragraphs>687</Paragraphs>
  <Slides>56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맑은 고딕</vt:lpstr>
      <vt:lpstr>Arial</vt:lpstr>
      <vt:lpstr>Arial Black</vt:lpstr>
      <vt:lpstr>Calibri</vt:lpstr>
      <vt:lpstr>Calibri Light</vt:lpstr>
      <vt:lpstr>Courier New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OpenVINO Toolkit 소개  및   사용 해 보기</dc:title>
  <dc:creator>Park, Seunghyuk H</dc:creator>
  <cp:keywords>CTPClassification=CTP_NT</cp:keywords>
  <cp:lastModifiedBy>Lee, Ike</cp:lastModifiedBy>
  <cp:revision>274</cp:revision>
  <dcterms:created xsi:type="dcterms:W3CDTF">2018-06-16T22:45:16Z</dcterms:created>
  <dcterms:modified xsi:type="dcterms:W3CDTF">2019-08-07T14:21:40Z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57753a89-a65a-4202-aa96-fb0113673b2f</vt:lpwstr>
  </property>
  <property fmtid="{D5CDD505-2E9C-101B-9397-08002B2CF9AE}" pid="3" name="CTP_TimeStamp">
    <vt:lpwstr>2018-06-28 01:24:32Z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Tfs.IsStoryboard">
    <vt:bool>true</vt:bool>
  </property>
</Properties>
</file>